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0" r:id="rId6"/>
    <p:sldId id="259" r:id="rId7"/>
    <p:sldId id="265" r:id="rId8"/>
    <p:sldId id="267" r:id="rId9"/>
    <p:sldId id="266" r:id="rId10"/>
    <p:sldId id="268" r:id="rId11"/>
    <p:sldId id="262" r:id="rId12"/>
    <p:sldId id="261" r:id="rId13"/>
    <p:sldId id="269" r:id="rId14"/>
    <p:sldId id="270" r:id="rId15"/>
    <p:sldId id="271" r:id="rId16"/>
    <p:sldId id="272" r:id="rId17"/>
    <p:sldId id="264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DD7C32-B781-4EF7-8746-07F2F2DF0B4F}" v="1" dt="2023-03-31T06:46:09.1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E2432C-7F63-46B4-9D27-3D04DB4B34D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2EBAD3-15B8-4DA3-ADB3-E47BB8E78671}">
      <dgm:prSet/>
      <dgm:spPr/>
      <dgm:t>
        <a:bodyPr/>
        <a:lstStyle/>
        <a:p>
          <a:pPr>
            <a:lnSpc>
              <a:spcPct val="100000"/>
            </a:lnSpc>
          </a:pPr>
          <a:r>
            <a:rPr lang="de-DE"/>
            <a:t>Green </a:t>
          </a:r>
          <a:r>
            <a:rPr lang="de-DE" err="1"/>
            <a:t>roof</a:t>
          </a:r>
          <a:r>
            <a:rPr lang="de-DE"/>
            <a:t> </a:t>
          </a:r>
          <a:r>
            <a:rPr lang="de-DE" err="1"/>
            <a:t>tops</a:t>
          </a:r>
          <a:r>
            <a:rPr lang="de-DE"/>
            <a:t>, </a:t>
          </a:r>
          <a:r>
            <a:rPr lang="de-DE" err="1"/>
            <a:t>canals</a:t>
          </a:r>
          <a:r>
            <a:rPr lang="de-DE"/>
            <a:t>, f</a:t>
          </a:r>
          <a:r>
            <a:rPr lang="en-US" b="0" i="0" err="1"/>
            <a:t>ood</a:t>
          </a:r>
          <a:r>
            <a:rPr lang="en-US" b="0" i="0"/>
            <a:t> growing inside hydroponics / aquaponics​</a:t>
          </a:r>
          <a:endParaRPr lang="en-US"/>
        </a:p>
      </dgm:t>
    </dgm:pt>
    <dgm:pt modelId="{8448F958-93D8-4F77-B3F0-8481EDF48A86}" type="parTrans" cxnId="{0B66E883-1906-4AA6-B7EC-5D7CB382D930}">
      <dgm:prSet/>
      <dgm:spPr/>
      <dgm:t>
        <a:bodyPr/>
        <a:lstStyle/>
        <a:p>
          <a:endParaRPr lang="en-US"/>
        </a:p>
      </dgm:t>
    </dgm:pt>
    <dgm:pt modelId="{23487B04-BBEB-4B67-B14A-CE0AC14DB4F5}" type="sibTrans" cxnId="{0B66E883-1906-4AA6-B7EC-5D7CB382D930}">
      <dgm:prSet/>
      <dgm:spPr/>
      <dgm:t>
        <a:bodyPr/>
        <a:lstStyle/>
        <a:p>
          <a:endParaRPr lang="en-US"/>
        </a:p>
      </dgm:t>
    </dgm:pt>
    <dgm:pt modelId="{ED0C6213-6BAF-4B27-8E80-EC0A366CAA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/>
            <a:t>Container building, green tower in the middle with crane on top, to move the containers, skywalk connection​</a:t>
          </a:r>
          <a:endParaRPr lang="en-US"/>
        </a:p>
      </dgm:t>
    </dgm:pt>
    <dgm:pt modelId="{619B2A97-CC50-4A44-98AA-49A95005CB59}" type="parTrans" cxnId="{58BF2E0D-7C35-4500-BB86-4D91A0156EF7}">
      <dgm:prSet/>
      <dgm:spPr/>
      <dgm:t>
        <a:bodyPr/>
        <a:lstStyle/>
        <a:p>
          <a:endParaRPr lang="en-US"/>
        </a:p>
      </dgm:t>
    </dgm:pt>
    <dgm:pt modelId="{268E7B36-00E5-4D9A-8F5C-B575B86F27C4}" type="sibTrans" cxnId="{58BF2E0D-7C35-4500-BB86-4D91A0156EF7}">
      <dgm:prSet/>
      <dgm:spPr/>
      <dgm:t>
        <a:bodyPr/>
        <a:lstStyle/>
        <a:p>
          <a:endParaRPr lang="en-US"/>
        </a:p>
      </dgm:t>
    </dgm:pt>
    <dgm:pt modelId="{B303BFF9-B4D0-40F2-B281-E07092FFEF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Outdoor spaces, events, community spaces, train stop, l</a:t>
          </a:r>
          <a:r>
            <a:rPr lang="en-US" b="0" i="0"/>
            <a:t>oop (no cars, only bike lanes and sidewalks)</a:t>
          </a:r>
          <a:endParaRPr lang="en-US"/>
        </a:p>
      </dgm:t>
    </dgm:pt>
    <dgm:pt modelId="{6C8E574E-54F5-4BDC-A98A-75519C87399C}" type="parTrans" cxnId="{9E098C4E-5DEF-43B8-9490-49F2E2390F72}">
      <dgm:prSet/>
      <dgm:spPr/>
      <dgm:t>
        <a:bodyPr/>
        <a:lstStyle/>
        <a:p>
          <a:endParaRPr lang="en-US"/>
        </a:p>
      </dgm:t>
    </dgm:pt>
    <dgm:pt modelId="{79ECFABE-1E88-48DB-98DD-490840D3ECC5}" type="sibTrans" cxnId="{9E098C4E-5DEF-43B8-9490-49F2E2390F72}">
      <dgm:prSet/>
      <dgm:spPr/>
      <dgm:t>
        <a:bodyPr/>
        <a:lstStyle/>
        <a:p>
          <a:endParaRPr lang="en-US"/>
        </a:p>
      </dgm:t>
    </dgm:pt>
    <dgm:pt modelId="{63C152DC-C2A7-4330-B6DA-6F8105E9393C}" type="pres">
      <dgm:prSet presAssocID="{57E2432C-7F63-46B4-9D27-3D04DB4B34D6}" presName="root" presStyleCnt="0">
        <dgm:presLayoutVars>
          <dgm:dir/>
          <dgm:resizeHandles val="exact"/>
        </dgm:presLayoutVars>
      </dgm:prSet>
      <dgm:spPr/>
    </dgm:pt>
    <dgm:pt modelId="{D2E46CC9-3934-4922-B24F-650DA2A5D836}" type="pres">
      <dgm:prSet presAssocID="{8C2EBAD3-15B8-4DA3-ADB3-E47BB8E78671}" presName="compNode" presStyleCnt="0"/>
      <dgm:spPr/>
    </dgm:pt>
    <dgm:pt modelId="{31CF7CBF-5DF7-4F40-84C0-4110950BB90A}" type="pres">
      <dgm:prSet presAssocID="{8C2EBAD3-15B8-4DA3-ADB3-E47BB8E78671}" presName="bgRect" presStyleLbl="bgShp" presStyleIdx="0" presStyleCnt="3"/>
      <dgm:spPr/>
    </dgm:pt>
    <dgm:pt modelId="{1892BB82-0408-4A36-8449-E1F5C8E63142}" type="pres">
      <dgm:prSet presAssocID="{8C2EBAD3-15B8-4DA3-ADB3-E47BB8E7867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nne"/>
        </a:ext>
      </dgm:extLst>
    </dgm:pt>
    <dgm:pt modelId="{4509CC55-2559-44DB-B5DD-B5E259CF6C59}" type="pres">
      <dgm:prSet presAssocID="{8C2EBAD3-15B8-4DA3-ADB3-E47BB8E78671}" presName="spaceRect" presStyleCnt="0"/>
      <dgm:spPr/>
    </dgm:pt>
    <dgm:pt modelId="{6270065B-F246-470D-BC57-1166DB1133E3}" type="pres">
      <dgm:prSet presAssocID="{8C2EBAD3-15B8-4DA3-ADB3-E47BB8E78671}" presName="parTx" presStyleLbl="revTx" presStyleIdx="0" presStyleCnt="3">
        <dgm:presLayoutVars>
          <dgm:chMax val="0"/>
          <dgm:chPref val="0"/>
        </dgm:presLayoutVars>
      </dgm:prSet>
      <dgm:spPr/>
    </dgm:pt>
    <dgm:pt modelId="{C530E14F-8C19-4B0D-A1BB-1E84AA4B6214}" type="pres">
      <dgm:prSet presAssocID="{23487B04-BBEB-4B67-B14A-CE0AC14DB4F5}" presName="sibTrans" presStyleCnt="0"/>
      <dgm:spPr/>
    </dgm:pt>
    <dgm:pt modelId="{88615BF7-2E54-4461-8929-8BC109879113}" type="pres">
      <dgm:prSet presAssocID="{ED0C6213-6BAF-4B27-8E80-EC0A366CAAEA}" presName="compNode" presStyleCnt="0"/>
      <dgm:spPr/>
    </dgm:pt>
    <dgm:pt modelId="{FE9D4690-B6AF-4A25-B8CB-F6A1C6E05F3F}" type="pres">
      <dgm:prSet presAssocID="{ED0C6213-6BAF-4B27-8E80-EC0A366CAAEA}" presName="bgRect" presStyleLbl="bgShp" presStyleIdx="1" presStyleCnt="3"/>
      <dgm:spPr/>
    </dgm:pt>
    <dgm:pt modelId="{B0733534-4E7B-4A16-B0C8-8DEC17DD4870}" type="pres">
      <dgm:prSet presAssocID="{ED0C6213-6BAF-4B27-8E80-EC0A366CAAE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ement truck"/>
        </a:ext>
      </dgm:extLst>
    </dgm:pt>
    <dgm:pt modelId="{79AA2EEC-0132-4B1D-9863-80DE63D0771F}" type="pres">
      <dgm:prSet presAssocID="{ED0C6213-6BAF-4B27-8E80-EC0A366CAAEA}" presName="spaceRect" presStyleCnt="0"/>
      <dgm:spPr/>
    </dgm:pt>
    <dgm:pt modelId="{124F1854-BE61-46EA-9074-DC51321EF3C9}" type="pres">
      <dgm:prSet presAssocID="{ED0C6213-6BAF-4B27-8E80-EC0A366CAAEA}" presName="parTx" presStyleLbl="revTx" presStyleIdx="1" presStyleCnt="3">
        <dgm:presLayoutVars>
          <dgm:chMax val="0"/>
          <dgm:chPref val="0"/>
        </dgm:presLayoutVars>
      </dgm:prSet>
      <dgm:spPr/>
    </dgm:pt>
    <dgm:pt modelId="{6BE75DB5-49E7-4C70-9489-CFE153DBAFB3}" type="pres">
      <dgm:prSet presAssocID="{268E7B36-00E5-4D9A-8F5C-B575B86F27C4}" presName="sibTrans" presStyleCnt="0"/>
      <dgm:spPr/>
    </dgm:pt>
    <dgm:pt modelId="{6EB01F0F-CFA9-4D7D-817C-EDBDFFFBF396}" type="pres">
      <dgm:prSet presAssocID="{B303BFF9-B4D0-40F2-B281-E07092FFEF09}" presName="compNode" presStyleCnt="0"/>
      <dgm:spPr/>
    </dgm:pt>
    <dgm:pt modelId="{AA7FD2A9-40F8-4CF6-B6E1-FEE96F97E821}" type="pres">
      <dgm:prSet presAssocID="{B303BFF9-B4D0-40F2-B281-E07092FFEF09}" presName="bgRect" presStyleLbl="bgShp" presStyleIdx="2" presStyleCnt="3"/>
      <dgm:spPr/>
    </dgm:pt>
    <dgm:pt modelId="{2A4F0A64-F878-4275-A79F-8EED0D8A8FB9}" type="pres">
      <dgm:prSet presAssocID="{B303BFF9-B4D0-40F2-B281-E07092FFEF0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k scene"/>
        </a:ext>
      </dgm:extLst>
    </dgm:pt>
    <dgm:pt modelId="{CA6D0ED1-E6DB-45B6-B618-B42BCF64BC0D}" type="pres">
      <dgm:prSet presAssocID="{B303BFF9-B4D0-40F2-B281-E07092FFEF09}" presName="spaceRect" presStyleCnt="0"/>
      <dgm:spPr/>
    </dgm:pt>
    <dgm:pt modelId="{9B4855AA-2E27-4B7A-A5C5-B5E9F365CC3A}" type="pres">
      <dgm:prSet presAssocID="{B303BFF9-B4D0-40F2-B281-E07092FFEF0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58BF2E0D-7C35-4500-BB86-4D91A0156EF7}" srcId="{57E2432C-7F63-46B4-9D27-3D04DB4B34D6}" destId="{ED0C6213-6BAF-4B27-8E80-EC0A366CAAEA}" srcOrd="1" destOrd="0" parTransId="{619B2A97-CC50-4A44-98AA-49A95005CB59}" sibTransId="{268E7B36-00E5-4D9A-8F5C-B575B86F27C4}"/>
    <dgm:cxn modelId="{A1D9BC64-379D-417C-B7DA-7FEDA2CFE1B3}" type="presOf" srcId="{57E2432C-7F63-46B4-9D27-3D04DB4B34D6}" destId="{63C152DC-C2A7-4330-B6DA-6F8105E9393C}" srcOrd="0" destOrd="0" presId="urn:microsoft.com/office/officeart/2018/2/layout/IconVerticalSolidList"/>
    <dgm:cxn modelId="{9E098C4E-5DEF-43B8-9490-49F2E2390F72}" srcId="{57E2432C-7F63-46B4-9D27-3D04DB4B34D6}" destId="{B303BFF9-B4D0-40F2-B281-E07092FFEF09}" srcOrd="2" destOrd="0" parTransId="{6C8E574E-54F5-4BDC-A98A-75519C87399C}" sibTransId="{79ECFABE-1E88-48DB-98DD-490840D3ECC5}"/>
    <dgm:cxn modelId="{0B66E883-1906-4AA6-B7EC-5D7CB382D930}" srcId="{57E2432C-7F63-46B4-9D27-3D04DB4B34D6}" destId="{8C2EBAD3-15B8-4DA3-ADB3-E47BB8E78671}" srcOrd="0" destOrd="0" parTransId="{8448F958-93D8-4F77-B3F0-8481EDF48A86}" sibTransId="{23487B04-BBEB-4B67-B14A-CE0AC14DB4F5}"/>
    <dgm:cxn modelId="{FD4D9ECC-E24B-4C73-9F2F-6ADD76C4AE58}" type="presOf" srcId="{ED0C6213-6BAF-4B27-8E80-EC0A366CAAEA}" destId="{124F1854-BE61-46EA-9074-DC51321EF3C9}" srcOrd="0" destOrd="0" presId="urn:microsoft.com/office/officeart/2018/2/layout/IconVerticalSolidList"/>
    <dgm:cxn modelId="{A118C9D6-B28E-4EAF-8A23-6C72113AE016}" type="presOf" srcId="{8C2EBAD3-15B8-4DA3-ADB3-E47BB8E78671}" destId="{6270065B-F246-470D-BC57-1166DB1133E3}" srcOrd="0" destOrd="0" presId="urn:microsoft.com/office/officeart/2018/2/layout/IconVerticalSolidList"/>
    <dgm:cxn modelId="{ED9C70DB-E912-427A-8CD7-646F55658904}" type="presOf" srcId="{B303BFF9-B4D0-40F2-B281-E07092FFEF09}" destId="{9B4855AA-2E27-4B7A-A5C5-B5E9F365CC3A}" srcOrd="0" destOrd="0" presId="urn:microsoft.com/office/officeart/2018/2/layout/IconVerticalSolidList"/>
    <dgm:cxn modelId="{80E92DE5-0B1A-44D5-A0BB-8A0FCE9AEDED}" type="presParOf" srcId="{63C152DC-C2A7-4330-B6DA-6F8105E9393C}" destId="{D2E46CC9-3934-4922-B24F-650DA2A5D836}" srcOrd="0" destOrd="0" presId="urn:microsoft.com/office/officeart/2018/2/layout/IconVerticalSolidList"/>
    <dgm:cxn modelId="{DB2CF409-B700-4491-BA06-147E9FCEE676}" type="presParOf" srcId="{D2E46CC9-3934-4922-B24F-650DA2A5D836}" destId="{31CF7CBF-5DF7-4F40-84C0-4110950BB90A}" srcOrd="0" destOrd="0" presId="urn:microsoft.com/office/officeart/2018/2/layout/IconVerticalSolidList"/>
    <dgm:cxn modelId="{8A95ED9D-CC60-4754-8538-E0EA7CA4B2E4}" type="presParOf" srcId="{D2E46CC9-3934-4922-B24F-650DA2A5D836}" destId="{1892BB82-0408-4A36-8449-E1F5C8E63142}" srcOrd="1" destOrd="0" presId="urn:microsoft.com/office/officeart/2018/2/layout/IconVerticalSolidList"/>
    <dgm:cxn modelId="{8A143E49-B1F1-45FA-B235-559A13654EE2}" type="presParOf" srcId="{D2E46CC9-3934-4922-B24F-650DA2A5D836}" destId="{4509CC55-2559-44DB-B5DD-B5E259CF6C59}" srcOrd="2" destOrd="0" presId="urn:microsoft.com/office/officeart/2018/2/layout/IconVerticalSolidList"/>
    <dgm:cxn modelId="{7CEF9476-8498-4964-87C5-011DBF3F015E}" type="presParOf" srcId="{D2E46CC9-3934-4922-B24F-650DA2A5D836}" destId="{6270065B-F246-470D-BC57-1166DB1133E3}" srcOrd="3" destOrd="0" presId="urn:microsoft.com/office/officeart/2018/2/layout/IconVerticalSolidList"/>
    <dgm:cxn modelId="{A027BBCA-31CA-4A77-B9A1-75A9128AF1EA}" type="presParOf" srcId="{63C152DC-C2A7-4330-B6DA-6F8105E9393C}" destId="{C530E14F-8C19-4B0D-A1BB-1E84AA4B6214}" srcOrd="1" destOrd="0" presId="urn:microsoft.com/office/officeart/2018/2/layout/IconVerticalSolidList"/>
    <dgm:cxn modelId="{1DCA653E-FE14-4C84-A317-C3ECAD3BB974}" type="presParOf" srcId="{63C152DC-C2A7-4330-B6DA-6F8105E9393C}" destId="{88615BF7-2E54-4461-8929-8BC109879113}" srcOrd="2" destOrd="0" presId="urn:microsoft.com/office/officeart/2018/2/layout/IconVerticalSolidList"/>
    <dgm:cxn modelId="{3811ECD6-50A8-4CF8-A7F9-69580DA3A4CC}" type="presParOf" srcId="{88615BF7-2E54-4461-8929-8BC109879113}" destId="{FE9D4690-B6AF-4A25-B8CB-F6A1C6E05F3F}" srcOrd="0" destOrd="0" presId="urn:microsoft.com/office/officeart/2018/2/layout/IconVerticalSolidList"/>
    <dgm:cxn modelId="{BB5299A2-8630-4FFB-9EAA-BC26D2E24B79}" type="presParOf" srcId="{88615BF7-2E54-4461-8929-8BC109879113}" destId="{B0733534-4E7B-4A16-B0C8-8DEC17DD4870}" srcOrd="1" destOrd="0" presId="urn:microsoft.com/office/officeart/2018/2/layout/IconVerticalSolidList"/>
    <dgm:cxn modelId="{810B10E2-1E4E-42F8-9A53-C4E53297B632}" type="presParOf" srcId="{88615BF7-2E54-4461-8929-8BC109879113}" destId="{79AA2EEC-0132-4B1D-9863-80DE63D0771F}" srcOrd="2" destOrd="0" presId="urn:microsoft.com/office/officeart/2018/2/layout/IconVerticalSolidList"/>
    <dgm:cxn modelId="{A9D3C7CC-0363-466F-A51B-8E57BC1976B3}" type="presParOf" srcId="{88615BF7-2E54-4461-8929-8BC109879113}" destId="{124F1854-BE61-46EA-9074-DC51321EF3C9}" srcOrd="3" destOrd="0" presId="urn:microsoft.com/office/officeart/2018/2/layout/IconVerticalSolidList"/>
    <dgm:cxn modelId="{933170A5-2FCC-4981-A3B9-19209D974F7C}" type="presParOf" srcId="{63C152DC-C2A7-4330-B6DA-6F8105E9393C}" destId="{6BE75DB5-49E7-4C70-9489-CFE153DBAFB3}" srcOrd="3" destOrd="0" presId="urn:microsoft.com/office/officeart/2018/2/layout/IconVerticalSolidList"/>
    <dgm:cxn modelId="{CE1872F6-CCD4-406B-A20D-73766517C645}" type="presParOf" srcId="{63C152DC-C2A7-4330-B6DA-6F8105E9393C}" destId="{6EB01F0F-CFA9-4D7D-817C-EDBDFFFBF396}" srcOrd="4" destOrd="0" presId="urn:microsoft.com/office/officeart/2018/2/layout/IconVerticalSolidList"/>
    <dgm:cxn modelId="{3FD05F40-0EBE-44B1-9C6C-477DA4C69560}" type="presParOf" srcId="{6EB01F0F-CFA9-4D7D-817C-EDBDFFFBF396}" destId="{AA7FD2A9-40F8-4CF6-B6E1-FEE96F97E821}" srcOrd="0" destOrd="0" presId="urn:microsoft.com/office/officeart/2018/2/layout/IconVerticalSolidList"/>
    <dgm:cxn modelId="{7C7B3E32-40A3-4F2A-90C5-F202B03F4E17}" type="presParOf" srcId="{6EB01F0F-CFA9-4D7D-817C-EDBDFFFBF396}" destId="{2A4F0A64-F878-4275-A79F-8EED0D8A8FB9}" srcOrd="1" destOrd="0" presId="urn:microsoft.com/office/officeart/2018/2/layout/IconVerticalSolidList"/>
    <dgm:cxn modelId="{8361F3C7-63E9-48BD-B9BA-61C670596A9D}" type="presParOf" srcId="{6EB01F0F-CFA9-4D7D-817C-EDBDFFFBF396}" destId="{CA6D0ED1-E6DB-45B6-B618-B42BCF64BC0D}" srcOrd="2" destOrd="0" presId="urn:microsoft.com/office/officeart/2018/2/layout/IconVerticalSolidList"/>
    <dgm:cxn modelId="{DCFA275D-BAD2-4FF2-9400-95792D06624D}" type="presParOf" srcId="{6EB01F0F-CFA9-4D7D-817C-EDBDFFFBF396}" destId="{9B4855AA-2E27-4B7A-A5C5-B5E9F365CC3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CF7CBF-5DF7-4F40-84C0-4110950BB90A}">
      <dsp:nvSpPr>
        <dsp:cNvPr id="0" name=""/>
        <dsp:cNvSpPr/>
      </dsp:nvSpPr>
      <dsp:spPr>
        <a:xfrm>
          <a:off x="0" y="449"/>
          <a:ext cx="5157787" cy="10524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92BB82-0408-4A36-8449-E1F5C8E63142}">
      <dsp:nvSpPr>
        <dsp:cNvPr id="0" name=""/>
        <dsp:cNvSpPr/>
      </dsp:nvSpPr>
      <dsp:spPr>
        <a:xfrm>
          <a:off x="318375" y="237258"/>
          <a:ext cx="578865" cy="5788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70065B-F246-470D-BC57-1166DB1133E3}">
      <dsp:nvSpPr>
        <dsp:cNvPr id="0" name=""/>
        <dsp:cNvSpPr/>
      </dsp:nvSpPr>
      <dsp:spPr>
        <a:xfrm>
          <a:off x="1215617" y="449"/>
          <a:ext cx="3942169" cy="1052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388" tIns="111388" rIns="111388" bIns="111388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700" kern="1200"/>
            <a:t>Green </a:t>
          </a:r>
          <a:r>
            <a:rPr lang="de-DE" sz="1700" kern="1200" err="1"/>
            <a:t>roof</a:t>
          </a:r>
          <a:r>
            <a:rPr lang="de-DE" sz="1700" kern="1200"/>
            <a:t> </a:t>
          </a:r>
          <a:r>
            <a:rPr lang="de-DE" sz="1700" kern="1200" err="1"/>
            <a:t>tops</a:t>
          </a:r>
          <a:r>
            <a:rPr lang="de-DE" sz="1700" kern="1200"/>
            <a:t>, </a:t>
          </a:r>
          <a:r>
            <a:rPr lang="de-DE" sz="1700" kern="1200" err="1"/>
            <a:t>canals</a:t>
          </a:r>
          <a:r>
            <a:rPr lang="de-DE" sz="1700" kern="1200"/>
            <a:t>, f</a:t>
          </a:r>
          <a:r>
            <a:rPr lang="en-US" sz="1700" b="0" i="0" kern="1200" err="1"/>
            <a:t>ood</a:t>
          </a:r>
          <a:r>
            <a:rPr lang="en-US" sz="1700" b="0" i="0" kern="1200"/>
            <a:t> growing inside hydroponics / aquaponics​</a:t>
          </a:r>
          <a:endParaRPr lang="en-US" sz="1700" kern="1200"/>
        </a:p>
      </dsp:txBody>
      <dsp:txXfrm>
        <a:off x="1215617" y="449"/>
        <a:ext cx="3942169" cy="1052482"/>
      </dsp:txXfrm>
    </dsp:sp>
    <dsp:sp modelId="{FE9D4690-B6AF-4A25-B8CB-F6A1C6E05F3F}">
      <dsp:nvSpPr>
        <dsp:cNvPr id="0" name=""/>
        <dsp:cNvSpPr/>
      </dsp:nvSpPr>
      <dsp:spPr>
        <a:xfrm>
          <a:off x="0" y="1316052"/>
          <a:ext cx="5157787" cy="10524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733534-4E7B-4A16-B0C8-8DEC17DD4870}">
      <dsp:nvSpPr>
        <dsp:cNvPr id="0" name=""/>
        <dsp:cNvSpPr/>
      </dsp:nvSpPr>
      <dsp:spPr>
        <a:xfrm>
          <a:off x="318375" y="1552861"/>
          <a:ext cx="578865" cy="5788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4F1854-BE61-46EA-9074-DC51321EF3C9}">
      <dsp:nvSpPr>
        <dsp:cNvPr id="0" name=""/>
        <dsp:cNvSpPr/>
      </dsp:nvSpPr>
      <dsp:spPr>
        <a:xfrm>
          <a:off x="1215617" y="1316052"/>
          <a:ext cx="3942169" cy="1052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388" tIns="111388" rIns="111388" bIns="111388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/>
            <a:t>Container building, green tower in the middle with crane on top, to move the containers, skywalk connection​</a:t>
          </a:r>
          <a:endParaRPr lang="en-US" sz="1700" kern="1200"/>
        </a:p>
      </dsp:txBody>
      <dsp:txXfrm>
        <a:off x="1215617" y="1316052"/>
        <a:ext cx="3942169" cy="1052482"/>
      </dsp:txXfrm>
    </dsp:sp>
    <dsp:sp modelId="{AA7FD2A9-40F8-4CF6-B6E1-FEE96F97E821}">
      <dsp:nvSpPr>
        <dsp:cNvPr id="0" name=""/>
        <dsp:cNvSpPr/>
      </dsp:nvSpPr>
      <dsp:spPr>
        <a:xfrm>
          <a:off x="0" y="2631655"/>
          <a:ext cx="5157787" cy="10524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4F0A64-F878-4275-A79F-8EED0D8A8FB9}">
      <dsp:nvSpPr>
        <dsp:cNvPr id="0" name=""/>
        <dsp:cNvSpPr/>
      </dsp:nvSpPr>
      <dsp:spPr>
        <a:xfrm>
          <a:off x="318375" y="2868464"/>
          <a:ext cx="578865" cy="57886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4855AA-2E27-4B7A-A5C5-B5E9F365CC3A}">
      <dsp:nvSpPr>
        <dsp:cNvPr id="0" name=""/>
        <dsp:cNvSpPr/>
      </dsp:nvSpPr>
      <dsp:spPr>
        <a:xfrm>
          <a:off x="1215617" y="2631655"/>
          <a:ext cx="3942169" cy="10524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1388" tIns="111388" rIns="111388" bIns="111388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Outdoor spaces, events, community spaces, train stop, l</a:t>
          </a:r>
          <a:r>
            <a:rPr lang="en-US" sz="1700" b="0" i="0" kern="1200"/>
            <a:t>oop (no cars, only bike lanes and sidewalks)</a:t>
          </a:r>
          <a:endParaRPr lang="en-US" sz="1700" kern="1200"/>
        </a:p>
      </dsp:txBody>
      <dsp:txXfrm>
        <a:off x="1215617" y="2631655"/>
        <a:ext cx="3942169" cy="1052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12799-A151-4DD8-F0B5-DD9064FB8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48C6FD9-4FCA-5AF0-601C-8566720927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09A873-2D78-BE3B-BBDA-4B508DFA3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42DEBD-2B29-0BF2-623A-F03945FE7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44D530-3FB3-3C0E-D161-10E25C395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7026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1DCEFD-B15B-8F24-F549-1F02CA487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090D42-9F22-7141-3BF1-BC50C044A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D885E5C-E170-72DD-74AD-95BE710C6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85337C-3774-4A5A-7B49-FF636E797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7CB0F0-38A8-5039-6790-F9C538951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995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6CCDC-25CF-C0A7-4524-98DB9094B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769FBA0-0F18-B7BB-C31A-FA18F019E8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9A5D34-2646-171B-2ABF-246AFC3F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AA5D33-5FEE-9ADC-4311-FDD06D7C7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B2E574-7086-DF84-1D7D-F2E288165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832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99432-4415-7441-B31D-9B3A4B017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766AD2-FD5F-B438-8E83-75AD7ABA59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9AC6E62-F080-2218-3AB2-65D27DF1A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BB969B-5E21-BAD6-3D70-4EE004F8D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CE3DC3-80C1-DAE2-F0DE-297BC05B7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A1CC32-7900-0BC9-F64C-0026578C6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5234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B4ADF4-14E2-F111-4DAA-24C621630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E25DDBB-A05A-BE79-E542-D79DC2842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851440C-C8B0-2205-215A-91CE99C63F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0E5D101-0228-67F0-F9C0-052F7903A7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3AAAFB3-1842-C602-5818-FA01F4D04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3C4B5C7-4FBB-8D76-21A8-435A6C1A4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2312F64-C7E4-7245-3BBE-56D206EE5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3DA734C-0089-608C-8E74-64DB28F2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627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45733A-2A6D-A4EB-3F4D-DFBB5F8A5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FCCD2F3-010E-313C-1BE2-9B7D1BEC9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FD5ED4-9A0A-B058-58E5-50C10F1A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678BB8-7B88-630A-F5E3-4256E53EF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532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9F45FBA-3F17-9A1A-00FB-0094CE82F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2F6B464-37EC-A36E-FA13-925108A6D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5B56ABC-BB4A-FC32-881A-D52707BC4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1366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897786-99DA-963D-BE09-8BBE7E246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764C0C-38D2-5A55-11CB-10D9FE1F1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3BB75FA-4285-C600-A2C5-80E67C242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C0C6D43-37F2-886A-271F-3A2A07FE6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1E32F1-36E9-D0E3-64BE-B22AD4EB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5512015-C60D-CEBC-0961-7CB64771B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7879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916409-E2EC-DA4C-8119-83B6DDF8B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43D51B7-787E-5A53-01A7-3C273AB954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0F1BC3C-EE23-7778-B6A9-77B36177AA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F273252-EFC1-7A32-3572-7185207C9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0B7AB13-781C-4988-491A-68CA55EBE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0759A77-223A-D615-C9A8-514877BB7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041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34D946-EA55-CC84-13E7-0B3C7F315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B6B7A51-A751-DF42-E3ED-4576A894E9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57E4927-A1F6-052A-F485-96ED1193F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B71B9D-2834-CB1F-0772-BFA167F9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EC163D-0508-4365-B9E8-C0D3527E7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914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0894B81-AD85-8837-6646-3351B54EF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AFE7906-5EA7-8ABC-827B-460826665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23B7BF-65F1-D917-C41D-B26803242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4B1A23-A774-8B41-0560-6EEBFF21A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8F080F-6456-3EA2-D079-ADAFE7152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720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6D3637-2A05-8C7F-0F56-C70315797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044D7F5-CE07-4228-4E0A-88F29E274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438EE9-E8CB-95C8-71F7-18DA5DA21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5777C-D7ED-4036-B649-865D3A07D385}" type="datetimeFigureOut">
              <a:rPr lang="de-DE" smtClean="0"/>
              <a:t>31.03.2023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45A7EE-B609-1D9A-AD85-857864497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76A57C-105B-C462-3D68-905936D9D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B3FE-2C17-4BAE-9608-EDA62D446D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914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png"/><Relationship Id="rId7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8.png"/><Relationship Id="rId4" Type="http://schemas.openxmlformats.org/officeDocument/2006/relationships/image" Target="../media/image3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3.png"/><Relationship Id="rId7" Type="http://schemas.openxmlformats.org/officeDocument/2006/relationships/image" Target="../media/image26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18.pn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5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0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22">
            <a:extLst>
              <a:ext uri="{FF2B5EF4-FFF2-40B4-BE49-F238E27FC236}">
                <a16:creationId xmlns:a16="http://schemas.microsoft.com/office/drawing/2014/main" id="{0A1E0707-4985-454B-ACE0-4855BB558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D02FB5-40A8-ADD2-B693-3A3A17EEE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847" y="2756358"/>
            <a:ext cx="4342426" cy="1322888"/>
          </a:xfrm>
        </p:spPr>
        <p:txBody>
          <a:bodyPr>
            <a:normAutofit fontScale="90000"/>
          </a:bodyPr>
          <a:lstStyle/>
          <a:p>
            <a:r>
              <a:rPr lang="de-DE">
                <a:latin typeface="Bahnschrift SemiBold" panose="020B0502040204020203" pitchFamily="34" charset="0"/>
                <a:cs typeface="Aharoni" panose="02010803020104030203" pitchFamily="2" charset="-79"/>
              </a:rPr>
              <a:t>PIER 3 – </a:t>
            </a:r>
            <a:r>
              <a:rPr lang="de-DE" err="1">
                <a:latin typeface="Bahnschrift SemiBold" panose="020B0502040204020203" pitchFamily="34" charset="0"/>
                <a:cs typeface="Aharoni" panose="02010803020104030203" pitchFamily="2" charset="-79"/>
              </a:rPr>
              <a:t>Social</a:t>
            </a:r>
            <a:r>
              <a:rPr lang="de-DE">
                <a:latin typeface="Bahnschrift SemiBold" panose="020B0502040204020203" pitchFamily="34" charset="0"/>
                <a:cs typeface="Aharoni" panose="02010803020104030203" pitchFamily="2" charset="-79"/>
              </a:rPr>
              <a:t> &amp; </a:t>
            </a:r>
            <a:r>
              <a:rPr lang="de-DE" err="1">
                <a:latin typeface="Bahnschrift SemiBold" panose="020B0502040204020203" pitchFamily="34" charset="0"/>
                <a:cs typeface="Aharoni" panose="02010803020104030203" pitchFamily="2" charset="-79"/>
              </a:rPr>
              <a:t>Sustainable</a:t>
            </a:r>
            <a:r>
              <a:rPr lang="de-DE">
                <a:latin typeface="Bahnschrift SemiBold" panose="020B0502040204020203" pitchFamily="34" charset="0"/>
                <a:cs typeface="Aharoni" panose="02010803020104030203" pitchFamily="2" charset="-79"/>
              </a:rPr>
              <a:t> Urban </a:t>
            </a:r>
            <a:r>
              <a:rPr lang="de-DE" err="1">
                <a:latin typeface="Bahnschrift SemiBold" panose="020B0502040204020203" pitchFamily="34" charset="0"/>
                <a:cs typeface="Aharoni" panose="02010803020104030203" pitchFamily="2" charset="-79"/>
              </a:rPr>
              <a:t>Planning</a:t>
            </a:r>
            <a:endParaRPr lang="de-DE">
              <a:latin typeface="Bahnschrift SemiBold" panose="020B0502040204020203" pitchFamily="34" charset="0"/>
              <a:cs typeface="Aharoni" panose="02010803020104030203" pitchFamily="2" charset="-79"/>
            </a:endParaRP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243264A-C407-0A4A-B25B-E550A73F4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1845" y="4294967"/>
            <a:ext cx="1673871" cy="52110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000">
                <a:solidFill>
                  <a:srgbClr val="7030A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Team Purple</a:t>
            </a:r>
          </a:p>
        </p:txBody>
      </p:sp>
      <p:pic>
        <p:nvPicPr>
          <p:cNvPr id="5" name="Inhaltsplatzhalter 4" descr="Ein Bild, das Text, Wasser, draußen enthält.&#10;&#10;Automatisch generierte Beschreibung">
            <a:extLst>
              <a:ext uri="{FF2B5EF4-FFF2-40B4-BE49-F238E27FC236}">
                <a16:creationId xmlns:a16="http://schemas.microsoft.com/office/drawing/2014/main" id="{A9971EC3-B556-2C71-6AAE-74FE77E71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180" y="167366"/>
            <a:ext cx="4615213" cy="652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4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63FAC7-8B12-1793-42CB-FD36C92A4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31800"/>
            <a:ext cx="10515600" cy="1325563"/>
          </a:xfrm>
        </p:spPr>
        <p:txBody>
          <a:bodyPr/>
          <a:lstStyle/>
          <a:p>
            <a:r>
              <a:rPr lang="de-DE"/>
              <a:t>Urban Design – </a:t>
            </a:r>
            <a:r>
              <a:rPr lang="de-DE" err="1"/>
              <a:t>Planning</a:t>
            </a:r>
            <a:r>
              <a:rPr lang="de-DE"/>
              <a:t>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FB0ACBA-1694-5B71-7F87-B9A96246A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de-DE"/>
              <a:t>Solutions: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increase</a:t>
            </a:r>
            <a:r>
              <a:rPr lang="de-DE"/>
              <a:t> </a:t>
            </a:r>
            <a:r>
              <a:rPr lang="de-DE" err="1"/>
              <a:t>wellbeing</a:t>
            </a:r>
            <a:r>
              <a:rPr lang="de-DE"/>
              <a:t> </a:t>
            </a:r>
            <a:r>
              <a:rPr lang="de-DE" err="1"/>
              <a:t>through</a:t>
            </a:r>
            <a:r>
              <a:rPr lang="de-DE"/>
              <a:t> </a:t>
            </a:r>
            <a:r>
              <a:rPr lang="de-DE" err="1"/>
              <a:t>green</a:t>
            </a:r>
            <a:r>
              <a:rPr lang="de-DE"/>
              <a:t> </a:t>
            </a:r>
            <a:r>
              <a:rPr lang="de-DE" err="1"/>
              <a:t>spaces</a:t>
            </a:r>
            <a:r>
              <a:rPr lang="de-DE"/>
              <a:t>, design and </a:t>
            </a:r>
            <a:r>
              <a:rPr lang="de-DE" err="1"/>
              <a:t>layout</a:t>
            </a:r>
            <a:endParaRPr lang="de-DE"/>
          </a:p>
        </p:txBody>
      </p:sp>
      <p:graphicFrame>
        <p:nvGraphicFramePr>
          <p:cNvPr id="20" name="Inhaltsplatzhalter 3">
            <a:extLst>
              <a:ext uri="{FF2B5EF4-FFF2-40B4-BE49-F238E27FC236}">
                <a16:creationId xmlns:a16="http://schemas.microsoft.com/office/drawing/2014/main" id="{10AE2A77-BEC9-625B-B5DD-6FDFDB41ED3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24224260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FD5799C-C181-6288-E860-7E360411EB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23633" y="1714631"/>
            <a:ext cx="5183188" cy="823912"/>
          </a:xfrm>
        </p:spPr>
        <p:txBody>
          <a:bodyPr>
            <a:normAutofit fontScale="92500"/>
          </a:bodyPr>
          <a:lstStyle/>
          <a:p>
            <a:r>
              <a:rPr lang="de-DE"/>
              <a:t>Problems: </a:t>
            </a:r>
            <a:r>
              <a:rPr lang="de-DE" err="1"/>
              <a:t>little</a:t>
            </a:r>
            <a:r>
              <a:rPr lang="de-DE"/>
              <a:t> emotional and </a:t>
            </a:r>
            <a:r>
              <a:rPr lang="de-DE" err="1"/>
              <a:t>physical</a:t>
            </a:r>
            <a:r>
              <a:rPr lang="de-DE"/>
              <a:t> </a:t>
            </a:r>
            <a:r>
              <a:rPr lang="de-DE" err="1"/>
              <a:t>wellbeing</a:t>
            </a:r>
            <a:r>
              <a:rPr lang="de-DE"/>
              <a:t> 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CDF5749E-47A1-5EF5-4F0E-3EAB9354EA22}"/>
              </a:ext>
            </a:extLst>
          </p:cNvPr>
          <p:cNvSpPr/>
          <p:nvPr/>
        </p:nvSpPr>
        <p:spPr>
          <a:xfrm>
            <a:off x="6623632" y="2796674"/>
            <a:ext cx="3874213" cy="62291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Problem 1: </a:t>
            </a:r>
            <a:r>
              <a:rPr lang="de-DE" err="1"/>
              <a:t>too</a:t>
            </a:r>
            <a:r>
              <a:rPr lang="de-DE"/>
              <a:t> </a:t>
            </a:r>
            <a:r>
              <a:rPr lang="de-DE" err="1"/>
              <a:t>little</a:t>
            </a:r>
            <a:r>
              <a:rPr lang="de-DE"/>
              <a:t> </a:t>
            </a:r>
            <a:r>
              <a:rPr lang="de-DE" err="1"/>
              <a:t>nature</a:t>
            </a:r>
            <a:endParaRPr lang="de-DE"/>
          </a:p>
        </p:txBody>
      </p:sp>
      <p:sp>
        <p:nvSpPr>
          <p:cNvPr id="19" name="Rechteck: abgerundete Ecken 18">
            <a:extLst>
              <a:ext uri="{FF2B5EF4-FFF2-40B4-BE49-F238E27FC236}">
                <a16:creationId xmlns:a16="http://schemas.microsoft.com/office/drawing/2014/main" id="{A63EC318-93E5-0498-9066-C2A4B1A4A6A8}"/>
              </a:ext>
            </a:extLst>
          </p:cNvPr>
          <p:cNvSpPr/>
          <p:nvPr/>
        </p:nvSpPr>
        <p:spPr>
          <a:xfrm>
            <a:off x="6623632" y="4034349"/>
            <a:ext cx="3874213" cy="62291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de-DE" sz="1800"/>
              <a:t>Problem 2: </a:t>
            </a:r>
            <a:r>
              <a:rPr lang="de-DE" sz="1800" err="1"/>
              <a:t>blocking</a:t>
            </a:r>
            <a:r>
              <a:rPr lang="de-DE" sz="1800"/>
              <a:t> </a:t>
            </a:r>
            <a:r>
              <a:rPr lang="de-DE" sz="1800" err="1"/>
              <a:t>view</a:t>
            </a:r>
            <a:r>
              <a:rPr lang="de-DE" sz="1800"/>
              <a:t>/</a:t>
            </a:r>
            <a:r>
              <a:rPr lang="de-DE" sz="1800" err="1"/>
              <a:t>sun</a:t>
            </a:r>
            <a:r>
              <a:rPr lang="de-DE" sz="1800"/>
              <a:t> </a:t>
            </a:r>
          </a:p>
        </p:txBody>
      </p: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67723D47-3501-5600-C3DD-A98AB8885A2D}"/>
              </a:ext>
            </a:extLst>
          </p:cNvPr>
          <p:cNvSpPr/>
          <p:nvPr/>
        </p:nvSpPr>
        <p:spPr>
          <a:xfrm>
            <a:off x="6623633" y="5373431"/>
            <a:ext cx="3874213" cy="62291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de-DE" sz="1800"/>
              <a:t>Problem 3: </a:t>
            </a:r>
            <a:r>
              <a:rPr lang="de-DE" sz="1800" err="1"/>
              <a:t>too</a:t>
            </a:r>
            <a:r>
              <a:rPr lang="de-DE" sz="1800"/>
              <a:t> </a:t>
            </a:r>
            <a:r>
              <a:rPr lang="de-DE" sz="1800" err="1"/>
              <a:t>few</a:t>
            </a:r>
            <a:r>
              <a:rPr lang="de-DE" sz="1800"/>
              <a:t> </a:t>
            </a:r>
            <a:r>
              <a:rPr lang="de-DE" sz="1800" err="1"/>
              <a:t>interactive</a:t>
            </a:r>
            <a:r>
              <a:rPr lang="de-DE" sz="1800"/>
              <a:t> </a:t>
            </a:r>
            <a:r>
              <a:rPr lang="de-DE" sz="1800" err="1"/>
              <a:t>spaces</a:t>
            </a:r>
            <a:endParaRPr lang="de-DE" sz="1800"/>
          </a:p>
        </p:txBody>
      </p:sp>
      <p:sp>
        <p:nvSpPr>
          <p:cNvPr id="28" name="Pfeil: nach rechts 27">
            <a:extLst>
              <a:ext uri="{FF2B5EF4-FFF2-40B4-BE49-F238E27FC236}">
                <a16:creationId xmlns:a16="http://schemas.microsoft.com/office/drawing/2014/main" id="{9E40B274-3B28-A60D-6876-EF04271B3B6B}"/>
              </a:ext>
            </a:extLst>
          </p:cNvPr>
          <p:cNvSpPr/>
          <p:nvPr/>
        </p:nvSpPr>
        <p:spPr>
          <a:xfrm rot="10800000">
            <a:off x="6341705" y="2922810"/>
            <a:ext cx="281927" cy="36165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Pfeil: nach rechts 28">
            <a:extLst>
              <a:ext uri="{FF2B5EF4-FFF2-40B4-BE49-F238E27FC236}">
                <a16:creationId xmlns:a16="http://schemas.microsoft.com/office/drawing/2014/main" id="{3243A0B2-3620-6315-A77E-3415296DED75}"/>
              </a:ext>
            </a:extLst>
          </p:cNvPr>
          <p:cNvSpPr/>
          <p:nvPr/>
        </p:nvSpPr>
        <p:spPr>
          <a:xfrm rot="10800000">
            <a:off x="6341704" y="4168388"/>
            <a:ext cx="281927" cy="36165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Pfeil: nach rechts 29">
            <a:extLst>
              <a:ext uri="{FF2B5EF4-FFF2-40B4-BE49-F238E27FC236}">
                <a16:creationId xmlns:a16="http://schemas.microsoft.com/office/drawing/2014/main" id="{43E45FB2-F8F5-540A-189A-385EAEFA1BED}"/>
              </a:ext>
            </a:extLst>
          </p:cNvPr>
          <p:cNvSpPr/>
          <p:nvPr/>
        </p:nvSpPr>
        <p:spPr>
          <a:xfrm rot="10800000">
            <a:off x="6341703" y="5504059"/>
            <a:ext cx="281927" cy="36165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1" name="Inhaltsplatzhalter 7">
            <a:extLst>
              <a:ext uri="{FF2B5EF4-FFF2-40B4-BE49-F238E27FC236}">
                <a16:creationId xmlns:a16="http://schemas.microsoft.com/office/drawing/2014/main" id="{14007C5D-5EA2-6749-F8D2-8F42BB4C102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97" t="14977" r="80458" b="53571"/>
          <a:stretch/>
        </p:blipFill>
        <p:spPr>
          <a:xfrm>
            <a:off x="6707091" y="365125"/>
            <a:ext cx="1141982" cy="1110458"/>
          </a:xfrm>
          <a:prstGeom prst="rect">
            <a:avLst/>
          </a:prstGeom>
        </p:spPr>
      </p:pic>
      <p:pic>
        <p:nvPicPr>
          <p:cNvPr id="32" name="Inhaltsplatzhalter 7">
            <a:extLst>
              <a:ext uri="{FF2B5EF4-FFF2-40B4-BE49-F238E27FC236}">
                <a16:creationId xmlns:a16="http://schemas.microsoft.com/office/drawing/2014/main" id="{54D64B16-6F02-8246-70F5-404FCE69C07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604" t="14803" r="4397" b="51748"/>
          <a:stretch/>
        </p:blipFill>
        <p:spPr>
          <a:xfrm>
            <a:off x="9238813" y="190802"/>
            <a:ext cx="1018329" cy="1510450"/>
          </a:xfrm>
          <a:prstGeom prst="rect">
            <a:avLst/>
          </a:prstGeom>
        </p:spPr>
      </p:pic>
      <p:pic>
        <p:nvPicPr>
          <p:cNvPr id="33" name="Inhaltsplatzhalter 7">
            <a:extLst>
              <a:ext uri="{FF2B5EF4-FFF2-40B4-BE49-F238E27FC236}">
                <a16:creationId xmlns:a16="http://schemas.microsoft.com/office/drawing/2014/main" id="{3E7CA684-9FBD-0ED0-54AE-40C1E129FCA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21" t="64301" r="80437" b="2542"/>
          <a:stretch/>
        </p:blipFill>
        <p:spPr>
          <a:xfrm>
            <a:off x="7849073" y="343897"/>
            <a:ext cx="1372148" cy="1325564"/>
          </a:xfrm>
          <a:prstGeom prst="rect">
            <a:avLst/>
          </a:prstGeom>
        </p:spPr>
      </p:pic>
      <p:pic>
        <p:nvPicPr>
          <p:cNvPr id="34" name="Inhaltsplatzhalter 7">
            <a:extLst>
              <a:ext uri="{FF2B5EF4-FFF2-40B4-BE49-F238E27FC236}">
                <a16:creationId xmlns:a16="http://schemas.microsoft.com/office/drawing/2014/main" id="{DA815079-63E4-E052-E02D-43D5BF7FF55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97" t="14977" r="80458" b="53571"/>
          <a:stretch/>
        </p:blipFill>
        <p:spPr>
          <a:xfrm>
            <a:off x="6707091" y="317500"/>
            <a:ext cx="1141982" cy="1110458"/>
          </a:xfrm>
          <a:prstGeom prst="rect">
            <a:avLst/>
          </a:prstGeom>
        </p:spPr>
      </p:pic>
      <p:pic>
        <p:nvPicPr>
          <p:cNvPr id="35" name="Inhaltsplatzhalter 7">
            <a:extLst>
              <a:ext uri="{FF2B5EF4-FFF2-40B4-BE49-F238E27FC236}">
                <a16:creationId xmlns:a16="http://schemas.microsoft.com/office/drawing/2014/main" id="{C03FB894-B869-4FAC-C8E3-26D16E44009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604" t="14803" r="4397" b="51748"/>
          <a:stretch/>
        </p:blipFill>
        <p:spPr>
          <a:xfrm>
            <a:off x="9295963" y="171752"/>
            <a:ext cx="1018329" cy="1510450"/>
          </a:xfrm>
          <a:prstGeom prst="rect">
            <a:avLst/>
          </a:prstGeom>
        </p:spPr>
      </p:pic>
      <p:pic>
        <p:nvPicPr>
          <p:cNvPr id="36" name="Inhaltsplatzhalter 7">
            <a:extLst>
              <a:ext uri="{FF2B5EF4-FFF2-40B4-BE49-F238E27FC236}">
                <a16:creationId xmlns:a16="http://schemas.microsoft.com/office/drawing/2014/main" id="{44D910B6-657B-7705-7922-81CED95E7E3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221" t="64301" r="80437" b="2542"/>
          <a:stretch/>
        </p:blipFill>
        <p:spPr>
          <a:xfrm>
            <a:off x="7906223" y="324847"/>
            <a:ext cx="1372148" cy="1325564"/>
          </a:xfrm>
          <a:prstGeom prst="rect">
            <a:avLst/>
          </a:prstGeom>
        </p:spPr>
      </p:pic>
      <p:pic>
        <p:nvPicPr>
          <p:cNvPr id="37" name="Inhaltsplatzhalter 7">
            <a:extLst>
              <a:ext uri="{FF2B5EF4-FFF2-40B4-BE49-F238E27FC236}">
                <a16:creationId xmlns:a16="http://schemas.microsoft.com/office/drawing/2014/main" id="{417665A0-4275-5EBF-69E9-FD93C25CBCB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97" t="14977" r="80458" b="53571"/>
          <a:stretch/>
        </p:blipFill>
        <p:spPr>
          <a:xfrm>
            <a:off x="6764241" y="298450"/>
            <a:ext cx="1141982" cy="11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960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1030A2D-25F5-C126-9B90-7104D683D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14F1C11-9E03-FC0B-4160-F0077712D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" name="Inhaltsplatzhalter 9" descr="Ein Bild, das Himmel, draußen, Fluss enthält.&#10;&#10;Automatisch generierte Beschreibung">
            <a:extLst>
              <a:ext uri="{FF2B5EF4-FFF2-40B4-BE49-F238E27FC236}">
                <a16:creationId xmlns:a16="http://schemas.microsoft.com/office/drawing/2014/main" id="{E3C574DA-6949-1C1C-C6DD-A95269327D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965" y="-88901"/>
            <a:ext cx="2827339" cy="2827339"/>
          </a:xfr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EDC2BA7-797E-54B1-99C2-779EC958B4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2" name="Inhaltsplatzhalter 11" descr="Ein Bild, das Himmel, draußen, Weg, Reisen enthält.&#10;&#10;Automatisch generierte Beschreibung">
            <a:extLst>
              <a:ext uri="{FF2B5EF4-FFF2-40B4-BE49-F238E27FC236}">
                <a16:creationId xmlns:a16="http://schemas.microsoft.com/office/drawing/2014/main" id="{73FA4351-1B47-33A7-23EE-215D823DF64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550" y="-186531"/>
            <a:ext cx="7096125" cy="7096125"/>
          </a:xfrm>
        </p:spPr>
      </p:pic>
      <p:pic>
        <p:nvPicPr>
          <p:cNvPr id="14" name="Grafik 13" descr="Ein Bild, das Himmel, draußen, Reisen enthält.&#10;&#10;Automatisch generierte Beschreibung">
            <a:extLst>
              <a:ext uri="{FF2B5EF4-FFF2-40B4-BE49-F238E27FC236}">
                <a16:creationId xmlns:a16="http://schemas.microsoft.com/office/drawing/2014/main" id="{01039C24-B997-D1B1-DA96-4DE4848924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513" y="-93663"/>
            <a:ext cx="3308350" cy="3308350"/>
          </a:xfrm>
          <a:prstGeom prst="rect">
            <a:avLst/>
          </a:prstGeom>
        </p:spPr>
      </p:pic>
      <p:pic>
        <p:nvPicPr>
          <p:cNvPr id="18" name="Grafik 17" descr="Ein Bild, das Himmel, draußen, Stadt enthält.&#10;&#10;Automatisch generierte Beschreibung">
            <a:extLst>
              <a:ext uri="{FF2B5EF4-FFF2-40B4-BE49-F238E27FC236}">
                <a16:creationId xmlns:a16="http://schemas.microsoft.com/office/drawing/2014/main" id="{45258975-32C4-C31B-F749-01B392315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965" y="2169317"/>
            <a:ext cx="5457828" cy="5457828"/>
          </a:xfrm>
          <a:prstGeom prst="rect">
            <a:avLst/>
          </a:prstGeom>
        </p:spPr>
      </p:pic>
      <p:pic>
        <p:nvPicPr>
          <p:cNvPr id="22" name="Inhaltsplatzhalter 7">
            <a:extLst>
              <a:ext uri="{FF2B5EF4-FFF2-40B4-BE49-F238E27FC236}">
                <a16:creationId xmlns:a16="http://schemas.microsoft.com/office/drawing/2014/main" id="{07E1EA17-722C-C886-C9EA-4E82CC10CB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1444" t="63347" r="4182"/>
          <a:stretch/>
        </p:blipFill>
        <p:spPr>
          <a:xfrm>
            <a:off x="10763981" y="4898231"/>
            <a:ext cx="1494694" cy="2197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5506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4F74E2-D99F-5085-9849-335556B8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Sustainability</a:t>
            </a:r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E9C593-F523-57FD-8407-7EF99F5F5F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Containers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459FD28-A46D-C8E8-E114-A6B231CA5A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err="1"/>
              <a:t>No</a:t>
            </a:r>
            <a:r>
              <a:rPr lang="de-DE"/>
              <a:t> </a:t>
            </a:r>
            <a:r>
              <a:rPr lang="de-DE" err="1"/>
              <a:t>digging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foundations</a:t>
            </a:r>
            <a:endParaRPr lang="de-DE"/>
          </a:p>
          <a:p>
            <a:r>
              <a:rPr lang="de-DE"/>
              <a:t>Recycling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unused</a:t>
            </a:r>
            <a:r>
              <a:rPr lang="de-DE"/>
              <a:t> </a:t>
            </a:r>
            <a:r>
              <a:rPr lang="de-DE" err="1"/>
              <a:t>containers</a:t>
            </a:r>
            <a:endParaRPr lang="de-DE"/>
          </a:p>
          <a:p>
            <a:r>
              <a:rPr lang="de-DE"/>
              <a:t>Keeping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heritage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„</a:t>
            </a:r>
            <a:r>
              <a:rPr lang="de-DE" err="1"/>
              <a:t>harbor</a:t>
            </a:r>
            <a:r>
              <a:rPr lang="de-DE"/>
              <a:t> </a:t>
            </a:r>
            <a:r>
              <a:rPr lang="de-DE" err="1"/>
              <a:t>identity</a:t>
            </a:r>
            <a:r>
              <a:rPr lang="de-DE"/>
              <a:t>“ </a:t>
            </a:r>
            <a:r>
              <a:rPr lang="de-DE" err="1"/>
              <a:t>of</a:t>
            </a:r>
            <a:r>
              <a:rPr lang="de-DE"/>
              <a:t> PIER 3 </a:t>
            </a:r>
          </a:p>
          <a:p>
            <a:r>
              <a:rPr lang="de-DE"/>
              <a:t>Containers </a:t>
            </a:r>
            <a:r>
              <a:rPr lang="de-DE" err="1"/>
              <a:t>have</a:t>
            </a:r>
            <a:r>
              <a:rPr lang="de-DE"/>
              <a:t> </a:t>
            </a:r>
            <a:r>
              <a:rPr lang="de-DE" err="1"/>
              <a:t>green</a:t>
            </a:r>
            <a:r>
              <a:rPr lang="de-DE"/>
              <a:t> </a:t>
            </a:r>
            <a:r>
              <a:rPr lang="de-DE" err="1"/>
              <a:t>roof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increase</a:t>
            </a:r>
            <a:r>
              <a:rPr lang="de-DE"/>
              <a:t> </a:t>
            </a:r>
            <a:r>
              <a:rPr lang="de-DE" err="1"/>
              <a:t>biodiversity</a:t>
            </a:r>
            <a:r>
              <a:rPr lang="de-DE"/>
              <a:t>, clean </a:t>
            </a:r>
            <a:r>
              <a:rPr lang="de-DE" err="1"/>
              <a:t>air</a:t>
            </a:r>
            <a:r>
              <a:rPr lang="de-DE"/>
              <a:t> and </a:t>
            </a:r>
            <a:r>
              <a:rPr lang="de-DE" err="1"/>
              <a:t>aesthetics</a:t>
            </a:r>
            <a:endParaRPr lang="de-DE"/>
          </a:p>
          <a:p>
            <a:r>
              <a:rPr lang="de-DE"/>
              <a:t>Modular, and easy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disassemble</a:t>
            </a:r>
            <a:r>
              <a:rPr lang="de-DE"/>
              <a:t> </a:t>
            </a:r>
          </a:p>
          <a:p>
            <a:r>
              <a:rPr lang="de-DE" err="1"/>
              <a:t>Creates</a:t>
            </a:r>
            <a:r>
              <a:rPr lang="de-DE"/>
              <a:t> an </a:t>
            </a:r>
            <a:r>
              <a:rPr lang="de-DE" err="1"/>
              <a:t>unique</a:t>
            </a:r>
            <a:r>
              <a:rPr lang="de-DE"/>
              <a:t>, </a:t>
            </a:r>
            <a:r>
              <a:rPr lang="de-DE" err="1"/>
              <a:t>alive</a:t>
            </a:r>
            <a:r>
              <a:rPr lang="de-DE"/>
              <a:t>, </a:t>
            </a:r>
            <a:r>
              <a:rPr lang="de-DE" err="1"/>
              <a:t>livable</a:t>
            </a:r>
            <a:r>
              <a:rPr lang="de-DE"/>
              <a:t> </a:t>
            </a:r>
            <a:r>
              <a:rPr lang="de-DE" err="1"/>
              <a:t>artwork</a:t>
            </a:r>
            <a:r>
              <a:rPr lang="de-DE"/>
              <a:t> 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0820C97-931D-BFFE-2C54-FEF44E7698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7" name="Inhaltsplatzhalter 16" descr="Ein Bild, das Text enthält.&#10;&#10;Automatisch generierte Beschreibung">
            <a:extLst>
              <a:ext uri="{FF2B5EF4-FFF2-40B4-BE49-F238E27FC236}">
                <a16:creationId xmlns:a16="http://schemas.microsoft.com/office/drawing/2014/main" id="{04AC1EF2-48B9-5966-8AD3-6384E2846D3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625" y="3429000"/>
            <a:ext cx="5183188" cy="3160253"/>
          </a:xfrm>
        </p:spPr>
      </p:pic>
      <p:pic>
        <p:nvPicPr>
          <p:cNvPr id="19" name="Grafik 18" descr="Ein Bild, das Diagramm enthält.&#10;&#10;Automatisch generierte Beschreibung">
            <a:extLst>
              <a:ext uri="{FF2B5EF4-FFF2-40B4-BE49-F238E27FC236}">
                <a16:creationId xmlns:a16="http://schemas.microsoft.com/office/drawing/2014/main" id="{171069E0-A984-D46E-7FBC-2B6CAA3A8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371" y="-20637"/>
            <a:ext cx="3974523" cy="2571750"/>
          </a:xfrm>
          <a:prstGeom prst="rect">
            <a:avLst/>
          </a:prstGeom>
        </p:spPr>
      </p:pic>
      <p:pic>
        <p:nvPicPr>
          <p:cNvPr id="21" name="Grafik 20" descr="Ein Bild, das Text enthält.&#10;&#10;Automatisch generierte Beschreibung">
            <a:extLst>
              <a:ext uri="{FF2B5EF4-FFF2-40B4-BE49-F238E27FC236}">
                <a16:creationId xmlns:a16="http://schemas.microsoft.com/office/drawing/2014/main" id="{14912AB9-8220-8B3F-93EC-157761CA5D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774" y="1047239"/>
            <a:ext cx="2918405" cy="2646926"/>
          </a:xfrm>
          <a:prstGeom prst="rect">
            <a:avLst/>
          </a:prstGeom>
        </p:spPr>
      </p:pic>
      <p:pic>
        <p:nvPicPr>
          <p:cNvPr id="11" name="Grafik 10" descr="Ein Bild, das draußen enthält.&#10;&#10;Automatisch generierte Beschreibung">
            <a:extLst>
              <a:ext uri="{FF2B5EF4-FFF2-40B4-BE49-F238E27FC236}">
                <a16:creationId xmlns:a16="http://schemas.microsoft.com/office/drawing/2014/main" id="{7C22924B-9BFE-9C45-B35A-AF5EEACC6E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887" y="2505869"/>
            <a:ext cx="1628864" cy="1628864"/>
          </a:xfrm>
          <a:prstGeom prst="rect">
            <a:avLst/>
          </a:prstGeom>
        </p:spPr>
      </p:pic>
      <p:pic>
        <p:nvPicPr>
          <p:cNvPr id="25" name="Grafik 24" descr="Ein Bild, das Logo enthält.&#10;&#10;Automatisch generierte Beschreibung">
            <a:extLst>
              <a:ext uri="{FF2B5EF4-FFF2-40B4-BE49-F238E27FC236}">
                <a16:creationId xmlns:a16="http://schemas.microsoft.com/office/drawing/2014/main" id="{C8DA6C10-3CDB-D237-71E2-F5E594338D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322" y="1957388"/>
            <a:ext cx="1009650" cy="1009650"/>
          </a:xfrm>
          <a:prstGeom prst="rect">
            <a:avLst/>
          </a:prstGeom>
        </p:spPr>
      </p:pic>
      <p:pic>
        <p:nvPicPr>
          <p:cNvPr id="27" name="Grafik 26" descr="Ein Bild, das Logo enthält.&#10;&#10;Automatisch generierte Beschreibung">
            <a:extLst>
              <a:ext uri="{FF2B5EF4-FFF2-40B4-BE49-F238E27FC236}">
                <a16:creationId xmlns:a16="http://schemas.microsoft.com/office/drawing/2014/main" id="{834C6B23-249D-A5A3-D612-69C0F3E2DF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529" y="328387"/>
            <a:ext cx="1009650" cy="1009650"/>
          </a:xfrm>
          <a:prstGeom prst="rect">
            <a:avLst/>
          </a:prstGeom>
        </p:spPr>
      </p:pic>
      <p:pic>
        <p:nvPicPr>
          <p:cNvPr id="29" name="Grafik 28" descr="Ein Bild, das Tisch enthält.&#10;&#10;Automatisch generierte Beschreibung">
            <a:extLst>
              <a:ext uri="{FF2B5EF4-FFF2-40B4-BE49-F238E27FC236}">
                <a16:creationId xmlns:a16="http://schemas.microsoft.com/office/drawing/2014/main" id="{3357D3A2-6B7F-26FC-F4F5-463C746B37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147" y="2614613"/>
            <a:ext cx="981075" cy="981075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72A44899-505A-99BF-4780-2674FF4164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9774" y="301625"/>
            <a:ext cx="1560604" cy="103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69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4F74E2-D99F-5085-9849-335556B87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/>
              <a:t>Sustainability</a:t>
            </a:r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647C406-556D-B766-A0FA-4D6AD4C3CF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7DDCA22B-76F6-E34E-145E-1BC15334776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278642" y="250825"/>
            <a:ext cx="2740660" cy="2666222"/>
          </a:xfrm>
        </p:spPr>
      </p:pic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781CE9E7-3C16-058C-C124-99B35ACB5F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e-DE" err="1"/>
              <a:t>residental</a:t>
            </a:r>
            <a:r>
              <a:rPr lang="de-DE"/>
              <a:t> </a:t>
            </a:r>
            <a:r>
              <a:rPr lang="de-DE" err="1"/>
              <a:t>spaces</a:t>
            </a:r>
            <a:r>
              <a:rPr lang="de-DE"/>
              <a:t> </a:t>
            </a:r>
            <a:r>
              <a:rPr lang="de-DE" err="1"/>
              <a:t>have</a:t>
            </a:r>
            <a:r>
              <a:rPr lang="de-DE"/>
              <a:t> quick </a:t>
            </a:r>
            <a:r>
              <a:rPr lang="de-DE" err="1"/>
              <a:t>access</a:t>
            </a:r>
            <a:r>
              <a:rPr lang="de-DE"/>
              <a:t> </a:t>
            </a:r>
            <a:r>
              <a:rPr lang="de-DE" err="1"/>
              <a:t>nature</a:t>
            </a:r>
            <a:r>
              <a:rPr lang="de-DE"/>
              <a:t> </a:t>
            </a:r>
            <a:r>
              <a:rPr lang="de-DE" err="1"/>
              <a:t>through</a:t>
            </a:r>
            <a:r>
              <a:rPr lang="de-DE"/>
              <a:t> diverse </a:t>
            </a:r>
            <a:r>
              <a:rPr lang="de-DE" err="1"/>
              <a:t>greenery</a:t>
            </a:r>
            <a:r>
              <a:rPr lang="de-DE"/>
              <a:t> </a:t>
            </a:r>
            <a:r>
              <a:rPr lang="de-DE" err="1"/>
              <a:t>projects</a:t>
            </a:r>
            <a:endParaRPr lang="de-DE"/>
          </a:p>
          <a:p>
            <a:r>
              <a:rPr lang="de-DE" err="1"/>
              <a:t>raises</a:t>
            </a:r>
            <a:r>
              <a:rPr lang="de-DE"/>
              <a:t> </a:t>
            </a:r>
            <a:r>
              <a:rPr lang="de-DE" err="1"/>
              <a:t>awareness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environment</a:t>
            </a:r>
            <a:endParaRPr lang="de-DE"/>
          </a:p>
          <a:p>
            <a:r>
              <a:rPr lang="de-DE"/>
              <a:t>Canals </a:t>
            </a:r>
          </a:p>
          <a:p>
            <a:pPr lvl="1"/>
            <a:r>
              <a:rPr lang="de-DE" err="1"/>
              <a:t>are</a:t>
            </a:r>
            <a:r>
              <a:rPr lang="de-DE"/>
              <a:t> a </a:t>
            </a:r>
            <a:r>
              <a:rPr lang="de-DE" err="1"/>
              <a:t>natural</a:t>
            </a:r>
            <a:r>
              <a:rPr lang="de-DE"/>
              <a:t> </a:t>
            </a:r>
            <a:r>
              <a:rPr lang="de-DE" err="1"/>
              <a:t>climate</a:t>
            </a:r>
            <a:r>
              <a:rPr lang="de-DE"/>
              <a:t> </a:t>
            </a:r>
            <a:r>
              <a:rPr lang="de-DE" err="1"/>
              <a:t>regulator</a:t>
            </a:r>
            <a:r>
              <a:rPr lang="de-DE"/>
              <a:t> </a:t>
            </a:r>
          </a:p>
          <a:p>
            <a:pPr lvl="1"/>
            <a:r>
              <a:rPr lang="de-DE" err="1"/>
              <a:t>increase</a:t>
            </a:r>
            <a:r>
              <a:rPr lang="de-DE"/>
              <a:t> </a:t>
            </a:r>
            <a:r>
              <a:rPr lang="de-DE" err="1"/>
              <a:t>sunlight</a:t>
            </a:r>
            <a:r>
              <a:rPr lang="de-DE"/>
              <a:t> </a:t>
            </a:r>
            <a:r>
              <a:rPr lang="de-DE" err="1"/>
              <a:t>through</a:t>
            </a:r>
            <a:r>
              <a:rPr lang="de-DE"/>
              <a:t> </a:t>
            </a:r>
            <a:r>
              <a:rPr lang="de-DE" err="1"/>
              <a:t>reflection</a:t>
            </a:r>
            <a:endParaRPr lang="de-DE"/>
          </a:p>
          <a:p>
            <a:r>
              <a:rPr lang="de-DE" err="1"/>
              <a:t>Offer</a:t>
            </a:r>
            <a:r>
              <a:rPr lang="de-DE"/>
              <a:t> </a:t>
            </a:r>
            <a:r>
              <a:rPr lang="de-DE" err="1"/>
              <a:t>recreation</a:t>
            </a:r>
            <a:r>
              <a:rPr lang="de-DE"/>
              <a:t> </a:t>
            </a:r>
            <a:r>
              <a:rPr lang="de-DE" err="1"/>
              <a:t>space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wellness</a:t>
            </a:r>
            <a:r>
              <a:rPr lang="de-DE"/>
              <a:t>, </a:t>
            </a:r>
            <a:r>
              <a:rPr lang="de-DE" err="1"/>
              <a:t>sports</a:t>
            </a:r>
            <a:r>
              <a:rPr lang="de-DE"/>
              <a:t> and </a:t>
            </a:r>
            <a:r>
              <a:rPr lang="de-DE" err="1"/>
              <a:t>events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community</a:t>
            </a:r>
            <a:r>
              <a:rPr lang="de-DE"/>
              <a:t> (</a:t>
            </a:r>
            <a:r>
              <a:rPr lang="de-DE" err="1"/>
              <a:t>buiding</a:t>
            </a:r>
            <a:r>
              <a:rPr lang="de-DE"/>
              <a:t>)</a:t>
            </a:r>
          </a:p>
          <a:p>
            <a:r>
              <a:rPr lang="de-DE" err="1"/>
              <a:t>Increases</a:t>
            </a:r>
            <a:r>
              <a:rPr lang="de-DE"/>
              <a:t> </a:t>
            </a:r>
            <a:r>
              <a:rPr lang="de-DE" err="1"/>
              <a:t>biodiversity</a:t>
            </a:r>
            <a:endParaRPr lang="de-DE"/>
          </a:p>
          <a:p>
            <a:r>
              <a:rPr lang="de-DE"/>
              <a:t>Wind-</a:t>
            </a:r>
            <a:r>
              <a:rPr lang="de-DE" err="1"/>
              <a:t>breaking</a:t>
            </a:r>
            <a:r>
              <a:rPr lang="de-DE"/>
              <a:t>: </a:t>
            </a:r>
            <a:r>
              <a:rPr lang="de-DE" err="1"/>
              <a:t>decreases</a:t>
            </a:r>
            <a:r>
              <a:rPr lang="de-DE"/>
              <a:t> </a:t>
            </a:r>
            <a:r>
              <a:rPr lang="de-DE" err="1"/>
              <a:t>exposure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wind</a:t>
            </a:r>
          </a:p>
          <a:p>
            <a:r>
              <a:rPr lang="de-DE" err="1"/>
              <a:t>Possibility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produce</a:t>
            </a:r>
            <a:r>
              <a:rPr lang="de-DE"/>
              <a:t> </a:t>
            </a:r>
            <a:r>
              <a:rPr lang="de-DE" err="1"/>
              <a:t>local</a:t>
            </a:r>
            <a:r>
              <a:rPr lang="de-DE"/>
              <a:t> </a:t>
            </a:r>
            <a:r>
              <a:rPr lang="de-DE" err="1"/>
              <a:t>grown</a:t>
            </a:r>
            <a:r>
              <a:rPr lang="de-DE"/>
              <a:t> </a:t>
            </a:r>
            <a:r>
              <a:rPr lang="de-DE" err="1"/>
              <a:t>food</a:t>
            </a:r>
            <a:endParaRPr lang="de-DE"/>
          </a:p>
          <a:p>
            <a:pPr lvl="1"/>
            <a:r>
              <a:rPr lang="de-DE" err="1"/>
              <a:t>Hydroponics</a:t>
            </a:r>
            <a:endParaRPr lang="de-DE"/>
          </a:p>
          <a:p>
            <a:pPr lvl="1"/>
            <a:r>
              <a:rPr lang="de-DE"/>
              <a:t>Work </a:t>
            </a:r>
            <a:r>
              <a:rPr lang="de-DE" err="1"/>
              <a:t>spaces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disabled/ </a:t>
            </a:r>
            <a:r>
              <a:rPr lang="de-DE" err="1"/>
              <a:t>rehabilitation</a:t>
            </a:r>
            <a:endParaRPr lang="de-DE"/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7EC3C10A-C7CE-FC09-F845-8293BB2C3C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Greenery</a:t>
            </a:r>
            <a:endParaRPr lang="de-DE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D530616-4E3E-7094-AD38-9D5F405BB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6437" y="4095749"/>
            <a:ext cx="3834110" cy="251142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FE5CEB2-C842-031B-EFF0-D999599DB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5743" y="233365"/>
            <a:ext cx="2874804" cy="191653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E1C70421-7AB4-3C5E-6686-711A48C09A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1708" y="2322086"/>
            <a:ext cx="3157536" cy="210502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2F555C1C-C2EE-7F39-DDF3-D57B9BAED2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972" y="2817484"/>
            <a:ext cx="1293733" cy="1293733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98A92954-3A25-1C42-B312-A499407C58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690" y="4233085"/>
            <a:ext cx="1233444" cy="1233444"/>
          </a:xfrm>
          <a:prstGeom prst="rect">
            <a:avLst/>
          </a:prstGeom>
        </p:spPr>
      </p:pic>
      <p:pic>
        <p:nvPicPr>
          <p:cNvPr id="25" name="Grafik 24" descr="Ein Bild, das Tisch enthält.&#10;&#10;Automatisch generierte Beschreibung">
            <a:extLst>
              <a:ext uri="{FF2B5EF4-FFF2-40B4-BE49-F238E27FC236}">
                <a16:creationId xmlns:a16="http://schemas.microsoft.com/office/drawing/2014/main" id="{AFA154D6-A7EF-4FDA-1384-14CC219DC3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22086"/>
            <a:ext cx="1358563" cy="1358563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4A3F4EBA-F266-E8DE-279E-93BC5368B0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756" y="5545137"/>
            <a:ext cx="1062038" cy="106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065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54CD92-E469-AB2F-4FDF-CC67CD504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Architecture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EBC05A-14BD-5B27-A37A-1B47A1E3B9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/>
              <a:t>Layout &amp; Design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D55FD2-DCFC-9A92-2D4B-FDB32EB1E02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/>
              <a:t>Privacy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maintained</a:t>
            </a:r>
            <a:r>
              <a:rPr lang="de-DE"/>
              <a:t> </a:t>
            </a:r>
            <a:r>
              <a:rPr lang="de-DE" err="1"/>
              <a:t>through</a:t>
            </a:r>
            <a:r>
              <a:rPr lang="de-DE"/>
              <a:t> </a:t>
            </a:r>
            <a:r>
              <a:rPr lang="de-DE" err="1"/>
              <a:t>facing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containers</a:t>
            </a:r>
            <a:r>
              <a:rPr lang="de-DE"/>
              <a:t> </a:t>
            </a:r>
            <a:r>
              <a:rPr lang="de-DE" err="1"/>
              <a:t>away</a:t>
            </a:r>
            <a:r>
              <a:rPr lang="de-DE"/>
              <a:t> </a:t>
            </a:r>
            <a:r>
              <a:rPr lang="de-DE" err="1"/>
              <a:t>from</a:t>
            </a:r>
            <a:r>
              <a:rPr lang="de-DE"/>
              <a:t> </a:t>
            </a:r>
            <a:r>
              <a:rPr lang="de-DE" err="1"/>
              <a:t>each</a:t>
            </a:r>
            <a:r>
              <a:rPr lang="de-DE"/>
              <a:t> </a:t>
            </a:r>
            <a:r>
              <a:rPr lang="de-DE" err="1"/>
              <a:t>other</a:t>
            </a:r>
            <a:endParaRPr lang="de-DE"/>
          </a:p>
          <a:p>
            <a:pPr lvl="1"/>
            <a:r>
              <a:rPr lang="de-DE" err="1"/>
              <a:t>Terraces</a:t>
            </a:r>
            <a:r>
              <a:rPr lang="de-DE"/>
              <a:t> and </a:t>
            </a:r>
            <a:r>
              <a:rPr lang="de-DE" err="1"/>
              <a:t>view</a:t>
            </a:r>
            <a:r>
              <a:rPr lang="de-DE"/>
              <a:t> </a:t>
            </a:r>
            <a:r>
              <a:rPr lang="de-DE" err="1"/>
              <a:t>directions</a:t>
            </a:r>
            <a:r>
              <a:rPr lang="de-DE"/>
              <a:t> </a:t>
            </a:r>
            <a:r>
              <a:rPr lang="de-DE" err="1"/>
              <a:t>make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most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the</a:t>
            </a:r>
            <a:r>
              <a:rPr lang="de-DE"/>
              <a:t> </a:t>
            </a:r>
            <a:r>
              <a:rPr lang="de-DE" err="1"/>
              <a:t>panoramic</a:t>
            </a:r>
            <a:r>
              <a:rPr lang="de-DE"/>
              <a:t> </a:t>
            </a:r>
            <a:r>
              <a:rPr lang="de-DE" err="1"/>
              <a:t>sea</a:t>
            </a:r>
            <a:r>
              <a:rPr lang="de-DE"/>
              <a:t> </a:t>
            </a:r>
            <a:r>
              <a:rPr lang="de-DE" err="1"/>
              <a:t>location</a:t>
            </a:r>
            <a:endParaRPr lang="de-DE"/>
          </a:p>
          <a:p>
            <a:r>
              <a:rPr lang="de-DE" err="1"/>
              <a:t>Sunlight</a:t>
            </a:r>
            <a:r>
              <a:rPr lang="de-DE"/>
              <a:t> </a:t>
            </a:r>
            <a:r>
              <a:rPr lang="de-DE" err="1"/>
              <a:t>access</a:t>
            </a:r>
            <a:r>
              <a:rPr lang="de-DE"/>
              <a:t>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increased</a:t>
            </a:r>
            <a:r>
              <a:rPr lang="de-DE"/>
              <a:t> </a:t>
            </a:r>
            <a:r>
              <a:rPr lang="de-DE" err="1"/>
              <a:t>through</a:t>
            </a:r>
            <a:r>
              <a:rPr lang="de-DE"/>
              <a:t> „</a:t>
            </a:r>
            <a:r>
              <a:rPr lang="de-DE" err="1"/>
              <a:t>island</a:t>
            </a:r>
            <a:r>
              <a:rPr lang="de-DE"/>
              <a:t> </a:t>
            </a:r>
            <a:r>
              <a:rPr lang="de-DE" err="1"/>
              <a:t>principle</a:t>
            </a:r>
            <a:r>
              <a:rPr lang="de-DE"/>
              <a:t>“ </a:t>
            </a:r>
          </a:p>
          <a:p>
            <a:r>
              <a:rPr lang="de-DE"/>
              <a:t>Islands </a:t>
            </a:r>
            <a:r>
              <a:rPr lang="de-DE" err="1"/>
              <a:t>create</a:t>
            </a:r>
            <a:r>
              <a:rPr lang="de-DE"/>
              <a:t> </a:t>
            </a:r>
            <a:r>
              <a:rPr lang="de-DE" err="1"/>
              <a:t>more</a:t>
            </a:r>
            <a:r>
              <a:rPr lang="de-DE"/>
              <a:t> </a:t>
            </a:r>
            <a:r>
              <a:rPr lang="de-DE" err="1"/>
              <a:t>privacy</a:t>
            </a:r>
            <a:r>
              <a:rPr lang="de-DE"/>
              <a:t>, </a:t>
            </a:r>
            <a:r>
              <a:rPr lang="de-DE" err="1"/>
              <a:t>through</a:t>
            </a:r>
            <a:r>
              <a:rPr lang="de-DE"/>
              <a:t> </a:t>
            </a:r>
            <a:r>
              <a:rPr lang="de-DE" err="1"/>
              <a:t>seperation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canals</a:t>
            </a:r>
            <a:r>
              <a:rPr lang="de-DE"/>
              <a:t> and </a:t>
            </a:r>
            <a:r>
              <a:rPr lang="de-DE" err="1"/>
              <a:t>greenery</a:t>
            </a:r>
            <a:endParaRPr lang="de-DE"/>
          </a:p>
          <a:p>
            <a:r>
              <a:rPr lang="de-DE"/>
              <a:t>Canals </a:t>
            </a:r>
            <a:r>
              <a:rPr lang="de-DE" err="1"/>
              <a:t>are</a:t>
            </a:r>
            <a:r>
              <a:rPr lang="de-DE"/>
              <a:t> </a:t>
            </a:r>
            <a:r>
              <a:rPr lang="de-DE" err="1"/>
              <a:t>more</a:t>
            </a:r>
            <a:r>
              <a:rPr lang="de-DE"/>
              <a:t> </a:t>
            </a:r>
            <a:r>
              <a:rPr lang="de-DE" err="1"/>
              <a:t>organically</a:t>
            </a:r>
            <a:r>
              <a:rPr lang="de-DE"/>
              <a:t> </a:t>
            </a:r>
            <a:r>
              <a:rPr lang="de-DE" err="1"/>
              <a:t>shaped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merge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nature</a:t>
            </a:r>
            <a:endParaRPr lang="de-DE"/>
          </a:p>
          <a:p>
            <a:r>
              <a:rPr lang="de-DE"/>
              <a:t>Diverse design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appealing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a larger </a:t>
            </a:r>
            <a:r>
              <a:rPr lang="de-DE" err="1"/>
              <a:t>range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different </a:t>
            </a:r>
            <a:r>
              <a:rPr lang="de-DE" err="1"/>
              <a:t>life</a:t>
            </a:r>
            <a:r>
              <a:rPr lang="de-DE"/>
              <a:t> </a:t>
            </a:r>
            <a:r>
              <a:rPr lang="de-DE" err="1"/>
              <a:t>styles</a:t>
            </a:r>
            <a:endParaRPr lang="de-DE"/>
          </a:p>
          <a:p>
            <a:endParaRPr lang="de-DE"/>
          </a:p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5FF366B-194D-35A0-F5BA-96ABDC38A8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pic>
        <p:nvPicPr>
          <p:cNvPr id="10" name="Inhaltsplatzhalter 9" descr="Ein Bild, das Text, draußen, Bereich, mehrere enthält.&#10;&#10;Automatisch generierte Beschreibung">
            <a:extLst>
              <a:ext uri="{FF2B5EF4-FFF2-40B4-BE49-F238E27FC236}">
                <a16:creationId xmlns:a16="http://schemas.microsoft.com/office/drawing/2014/main" id="{0B15CFFA-C574-1585-D2DF-001521BB68C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427" y="85725"/>
            <a:ext cx="2701107" cy="3684588"/>
          </a:xfrm>
        </p:spPr>
      </p:pic>
      <p:pic>
        <p:nvPicPr>
          <p:cNvPr id="12" name="Grafik 11" descr="Ein Bild, das Text enthält.&#10;&#10;Automatisch generierte Beschreibung">
            <a:extLst>
              <a:ext uri="{FF2B5EF4-FFF2-40B4-BE49-F238E27FC236}">
                <a16:creationId xmlns:a16="http://schemas.microsoft.com/office/drawing/2014/main" id="{7C63EB04-EC71-0417-8BBE-1898CA338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563" y="457200"/>
            <a:ext cx="3327797" cy="443706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FBB22D6D-6789-94A0-425E-E8072B25A2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6556" y="3770313"/>
            <a:ext cx="2688978" cy="2439007"/>
          </a:xfrm>
          <a:prstGeom prst="rect">
            <a:avLst/>
          </a:prstGeom>
        </p:spPr>
      </p:pic>
      <p:pic>
        <p:nvPicPr>
          <p:cNvPr id="18" name="Grafik 17" descr="Ein Bild, das Logo enthält.&#10;&#10;Automatisch generierte Beschreibung">
            <a:extLst>
              <a:ext uri="{FF2B5EF4-FFF2-40B4-BE49-F238E27FC236}">
                <a16:creationId xmlns:a16="http://schemas.microsoft.com/office/drawing/2014/main" id="{C26EE193-0185-B922-08E8-B647AA77C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794" y="4557712"/>
            <a:ext cx="1238250" cy="1238250"/>
          </a:xfrm>
          <a:prstGeom prst="rect">
            <a:avLst/>
          </a:prstGeom>
        </p:spPr>
      </p:pic>
      <p:pic>
        <p:nvPicPr>
          <p:cNvPr id="20" name="Grafik 19" descr="Ein Bild, das Logo enthält.&#10;&#10;Automatisch generierte Beschreibung">
            <a:extLst>
              <a:ext uri="{FF2B5EF4-FFF2-40B4-BE49-F238E27FC236}">
                <a16:creationId xmlns:a16="http://schemas.microsoft.com/office/drawing/2014/main" id="{28500470-012A-3375-E29A-67DD6D8963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286" y="4986338"/>
            <a:ext cx="914400" cy="9144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92E28413-F171-A617-945F-10B62989D9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389" y="85725"/>
            <a:ext cx="1062038" cy="1062038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26E1C7BB-0281-26EC-F72D-8CB9B528E7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7251" y="4376517"/>
            <a:ext cx="645730" cy="64573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256EF22A-7613-0992-2192-EA4A375AC9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919" y="5724881"/>
            <a:ext cx="968877" cy="96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06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54CD92-E469-AB2F-4FDF-CC67CD504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Architecture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EBC05A-14BD-5B27-A37A-1B47A1E3B9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Place </a:t>
            </a:r>
            <a:r>
              <a:rPr lang="de-DE" err="1"/>
              <a:t>identity</a:t>
            </a:r>
            <a:r>
              <a:rPr lang="de-DE"/>
              <a:t> 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D55FD2-DCFC-9A92-2D4B-FDB32EB1E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5157787" cy="4003901"/>
          </a:xfrm>
        </p:spPr>
        <p:txBody>
          <a:bodyPr>
            <a:normAutofit fontScale="70000" lnSpcReduction="20000"/>
          </a:bodyPr>
          <a:lstStyle/>
          <a:p>
            <a:r>
              <a:rPr lang="de-DE"/>
              <a:t>Hall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kept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events</a:t>
            </a:r>
            <a:r>
              <a:rPr lang="de-DE"/>
              <a:t>, </a:t>
            </a:r>
            <a:r>
              <a:rPr lang="de-DE" err="1"/>
              <a:t>sports</a:t>
            </a:r>
            <a:r>
              <a:rPr lang="de-DE"/>
              <a:t>, </a:t>
            </a:r>
            <a:r>
              <a:rPr lang="de-DE" err="1"/>
              <a:t>community</a:t>
            </a:r>
            <a:r>
              <a:rPr lang="de-DE"/>
              <a:t> </a:t>
            </a:r>
            <a:r>
              <a:rPr lang="de-DE" err="1"/>
              <a:t>space</a:t>
            </a:r>
            <a:r>
              <a:rPr lang="de-DE"/>
              <a:t> and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grow</a:t>
            </a:r>
            <a:r>
              <a:rPr lang="de-DE"/>
              <a:t> </a:t>
            </a:r>
            <a:r>
              <a:rPr lang="de-DE" err="1"/>
              <a:t>food</a:t>
            </a:r>
            <a:r>
              <a:rPr lang="de-DE"/>
              <a:t> (</a:t>
            </a:r>
            <a:r>
              <a:rPr lang="de-DE" err="1"/>
              <a:t>hydroponics</a:t>
            </a:r>
            <a:r>
              <a:rPr lang="de-DE"/>
              <a:t>/</a:t>
            </a:r>
            <a:r>
              <a:rPr lang="de-DE" err="1"/>
              <a:t>aquaponics</a:t>
            </a:r>
            <a:r>
              <a:rPr lang="de-DE"/>
              <a:t>), and </a:t>
            </a:r>
            <a:r>
              <a:rPr lang="de-DE" err="1"/>
              <a:t>reduces</a:t>
            </a:r>
            <a:r>
              <a:rPr lang="de-DE"/>
              <a:t> </a:t>
            </a:r>
            <a:r>
              <a:rPr lang="de-DE" err="1"/>
              <a:t>waste</a:t>
            </a:r>
            <a:r>
              <a:rPr lang="de-DE"/>
              <a:t> </a:t>
            </a:r>
            <a:r>
              <a:rPr lang="de-DE" err="1"/>
              <a:t>production</a:t>
            </a:r>
            <a:endParaRPr lang="de-DE"/>
          </a:p>
          <a:p>
            <a:r>
              <a:rPr lang="de-DE"/>
              <a:t>Tower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kept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historical</a:t>
            </a:r>
            <a:r>
              <a:rPr lang="de-DE"/>
              <a:t> </a:t>
            </a:r>
            <a:r>
              <a:rPr lang="de-DE" err="1"/>
              <a:t>identity</a:t>
            </a:r>
            <a:r>
              <a:rPr lang="de-DE"/>
              <a:t>, </a:t>
            </a:r>
            <a:r>
              <a:rPr lang="de-DE" err="1"/>
              <a:t>as</a:t>
            </a:r>
            <a:r>
              <a:rPr lang="de-DE"/>
              <a:t> a </a:t>
            </a:r>
            <a:r>
              <a:rPr lang="de-DE" err="1"/>
              <a:t>view</a:t>
            </a:r>
            <a:r>
              <a:rPr lang="de-DE"/>
              <a:t> </a:t>
            </a:r>
            <a:r>
              <a:rPr lang="de-DE" err="1"/>
              <a:t>point</a:t>
            </a:r>
            <a:r>
              <a:rPr lang="de-DE"/>
              <a:t>, </a:t>
            </a:r>
            <a:r>
              <a:rPr lang="de-DE" err="1"/>
              <a:t>event</a:t>
            </a:r>
            <a:r>
              <a:rPr lang="de-DE"/>
              <a:t> </a:t>
            </a:r>
            <a:r>
              <a:rPr lang="de-DE" err="1"/>
              <a:t>space</a:t>
            </a:r>
            <a:r>
              <a:rPr lang="de-DE"/>
              <a:t>, and </a:t>
            </a:r>
            <a:r>
              <a:rPr lang="de-DE" err="1"/>
              <a:t>reduces</a:t>
            </a:r>
            <a:r>
              <a:rPr lang="de-DE"/>
              <a:t> </a:t>
            </a:r>
            <a:r>
              <a:rPr lang="de-DE" err="1"/>
              <a:t>waste</a:t>
            </a:r>
            <a:r>
              <a:rPr lang="de-DE"/>
              <a:t> </a:t>
            </a:r>
            <a:r>
              <a:rPr lang="de-DE" err="1"/>
              <a:t>production</a:t>
            </a:r>
            <a:endParaRPr lang="de-DE"/>
          </a:p>
          <a:p>
            <a:r>
              <a:rPr lang="de-DE"/>
              <a:t>Ramp </a:t>
            </a:r>
            <a:r>
              <a:rPr lang="de-DE" err="1"/>
              <a:t>serves</a:t>
            </a:r>
            <a:r>
              <a:rPr lang="de-DE"/>
              <a:t> </a:t>
            </a:r>
            <a:r>
              <a:rPr lang="de-DE" err="1"/>
              <a:t>as</a:t>
            </a:r>
            <a:r>
              <a:rPr lang="de-DE"/>
              <a:t> </a:t>
            </a:r>
            <a:r>
              <a:rPr lang="de-DE" err="1"/>
              <a:t>view</a:t>
            </a:r>
            <a:r>
              <a:rPr lang="de-DE"/>
              <a:t> </a:t>
            </a:r>
            <a:r>
              <a:rPr lang="de-DE" err="1"/>
              <a:t>point</a:t>
            </a:r>
            <a:r>
              <a:rPr lang="de-DE"/>
              <a:t>, </a:t>
            </a:r>
            <a:r>
              <a:rPr lang="de-DE" err="1"/>
              <a:t>jumping</a:t>
            </a:r>
            <a:r>
              <a:rPr lang="de-DE"/>
              <a:t> </a:t>
            </a:r>
            <a:r>
              <a:rPr lang="de-DE" err="1"/>
              <a:t>tower</a:t>
            </a:r>
            <a:r>
              <a:rPr lang="de-DE"/>
              <a:t> </a:t>
            </a:r>
            <a:r>
              <a:rPr lang="de-DE" err="1"/>
              <a:t>for</a:t>
            </a:r>
            <a:r>
              <a:rPr lang="de-DE"/>
              <a:t> </a:t>
            </a:r>
            <a:r>
              <a:rPr lang="de-DE" err="1"/>
              <a:t>swimming</a:t>
            </a:r>
            <a:r>
              <a:rPr lang="de-DE"/>
              <a:t>, and </a:t>
            </a:r>
            <a:r>
              <a:rPr lang="de-DE" err="1"/>
              <a:t>reduces</a:t>
            </a:r>
            <a:r>
              <a:rPr lang="de-DE"/>
              <a:t> </a:t>
            </a:r>
            <a:r>
              <a:rPr lang="de-DE" err="1"/>
              <a:t>waste</a:t>
            </a:r>
            <a:r>
              <a:rPr lang="de-DE"/>
              <a:t> </a:t>
            </a:r>
            <a:r>
              <a:rPr lang="de-DE" err="1"/>
              <a:t>production</a:t>
            </a:r>
            <a:endParaRPr lang="de-DE"/>
          </a:p>
          <a:p>
            <a:r>
              <a:rPr lang="de-DE"/>
              <a:t>Containers </a:t>
            </a:r>
            <a:r>
              <a:rPr lang="de-DE" err="1"/>
              <a:t>align</a:t>
            </a:r>
            <a:r>
              <a:rPr lang="de-DE"/>
              <a:t>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industrial</a:t>
            </a:r>
            <a:r>
              <a:rPr lang="de-DE"/>
              <a:t> </a:t>
            </a:r>
            <a:r>
              <a:rPr lang="de-DE" err="1"/>
              <a:t>harbor</a:t>
            </a:r>
            <a:r>
              <a:rPr lang="de-DE"/>
              <a:t> </a:t>
            </a:r>
            <a:r>
              <a:rPr lang="de-DE" err="1"/>
              <a:t>heritage</a:t>
            </a:r>
            <a:endParaRPr lang="de-DE"/>
          </a:p>
          <a:p>
            <a:r>
              <a:rPr lang="de-DE" err="1"/>
              <a:t>Increases</a:t>
            </a:r>
            <a:r>
              <a:rPr lang="de-DE"/>
              <a:t> </a:t>
            </a:r>
            <a:r>
              <a:rPr lang="de-DE" err="1"/>
              <a:t>attraction</a:t>
            </a:r>
            <a:r>
              <a:rPr lang="de-DE"/>
              <a:t> and </a:t>
            </a:r>
            <a:r>
              <a:rPr lang="de-DE" err="1"/>
              <a:t>value</a:t>
            </a:r>
            <a:r>
              <a:rPr lang="de-DE"/>
              <a:t> </a:t>
            </a:r>
            <a:r>
              <a:rPr lang="de-DE" err="1"/>
              <a:t>of</a:t>
            </a:r>
            <a:r>
              <a:rPr lang="de-DE"/>
              <a:t> </a:t>
            </a:r>
            <a:r>
              <a:rPr lang="de-DE" err="1"/>
              <a:t>properity</a:t>
            </a:r>
            <a:endParaRPr lang="de-DE"/>
          </a:p>
          <a:p>
            <a:r>
              <a:rPr lang="de-DE"/>
              <a:t>Crane </a:t>
            </a:r>
            <a:r>
              <a:rPr lang="de-DE" err="1"/>
              <a:t>integrated</a:t>
            </a:r>
            <a:r>
              <a:rPr lang="de-DE"/>
              <a:t> in </a:t>
            </a:r>
            <a:r>
              <a:rPr lang="de-DE" err="1"/>
              <a:t>building</a:t>
            </a:r>
            <a:r>
              <a:rPr lang="de-DE"/>
              <a:t> design </a:t>
            </a:r>
            <a:r>
              <a:rPr lang="de-DE" err="1"/>
              <a:t>creates</a:t>
            </a:r>
            <a:r>
              <a:rPr lang="de-DE"/>
              <a:t> </a:t>
            </a:r>
            <a:r>
              <a:rPr lang="de-DE" err="1"/>
              <a:t>alive</a:t>
            </a:r>
            <a:r>
              <a:rPr lang="de-DE"/>
              <a:t> </a:t>
            </a:r>
            <a:r>
              <a:rPr lang="de-DE" err="1"/>
              <a:t>architecture</a:t>
            </a:r>
            <a:r>
              <a:rPr lang="de-DE"/>
              <a:t>, </a:t>
            </a:r>
            <a:r>
              <a:rPr lang="de-DE" err="1"/>
              <a:t>that</a:t>
            </a:r>
            <a:r>
              <a:rPr lang="de-DE"/>
              <a:t> </a:t>
            </a:r>
            <a:r>
              <a:rPr lang="de-DE" err="1"/>
              <a:t>can</a:t>
            </a:r>
            <a:r>
              <a:rPr lang="de-DE"/>
              <a:t> </a:t>
            </a:r>
            <a:r>
              <a:rPr lang="de-DE" err="1"/>
              <a:t>be</a:t>
            </a:r>
            <a:r>
              <a:rPr lang="de-DE"/>
              <a:t> </a:t>
            </a:r>
            <a:r>
              <a:rPr lang="de-DE" err="1"/>
              <a:t>adjusted</a:t>
            </a:r>
            <a:r>
              <a:rPr lang="de-DE"/>
              <a:t>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needs</a:t>
            </a:r>
            <a:r>
              <a:rPr lang="de-DE"/>
              <a:t>, </a:t>
            </a:r>
            <a:r>
              <a:rPr lang="de-DE" err="1"/>
              <a:t>ideas</a:t>
            </a:r>
            <a:r>
              <a:rPr lang="de-DE"/>
              <a:t> and </a:t>
            </a:r>
            <a:r>
              <a:rPr lang="de-DE" err="1"/>
              <a:t>residents</a:t>
            </a:r>
            <a:r>
              <a:rPr lang="de-DE"/>
              <a:t> </a:t>
            </a:r>
            <a:r>
              <a:rPr lang="de-DE" err="1"/>
              <a:t>wishes</a:t>
            </a:r>
            <a:endParaRPr lang="de-DE"/>
          </a:p>
        </p:txBody>
      </p:sp>
      <p:pic>
        <p:nvPicPr>
          <p:cNvPr id="13" name="Inhaltsplatzhalter 12" descr="Ein Bild, das Gebäude, draußen, Backstein, Tür enthält.&#10;&#10;Automatisch generierte Beschreibung">
            <a:extLst>
              <a:ext uri="{FF2B5EF4-FFF2-40B4-BE49-F238E27FC236}">
                <a16:creationId xmlns:a16="http://schemas.microsoft.com/office/drawing/2014/main" id="{5CFCB3DD-A187-406B-0B30-AA7B7214AF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938" y="4049713"/>
            <a:ext cx="1653877" cy="2679700"/>
          </a:xfrm>
        </p:spPr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6E813CE-A361-7931-D1AA-96F1CA9022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1" name="Inhaltsplatzhalter 12" descr="Ein Bild, das draußen, Stadt enthält.&#10;&#10;Automatisch generierte Beschreibung">
            <a:extLst>
              <a:ext uri="{FF2B5EF4-FFF2-40B4-BE49-F238E27FC236}">
                <a16:creationId xmlns:a16="http://schemas.microsoft.com/office/drawing/2014/main" id="{E93E1D3B-F973-9F0B-1924-CC3A51FE2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938" y="166687"/>
            <a:ext cx="2799329" cy="3684588"/>
          </a:xfrm>
          <a:prstGeom prst="rect">
            <a:avLst/>
          </a:prstGeom>
        </p:spPr>
      </p:pic>
      <p:pic>
        <p:nvPicPr>
          <p:cNvPr id="15" name="Grafik 14" descr="Ein Bild, das Himmel, draußen, Turm, Bastion enthält.&#10;&#10;Automatisch generierte Beschreibung">
            <a:extLst>
              <a:ext uri="{FF2B5EF4-FFF2-40B4-BE49-F238E27FC236}">
                <a16:creationId xmlns:a16="http://schemas.microsoft.com/office/drawing/2014/main" id="{2F6394FC-5305-1EED-79A5-7AAC4CF5A7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349" y="1577975"/>
            <a:ext cx="2620565" cy="3936999"/>
          </a:xfrm>
          <a:prstGeom prst="rect">
            <a:avLst/>
          </a:prstGeom>
        </p:spPr>
      </p:pic>
      <p:pic>
        <p:nvPicPr>
          <p:cNvPr id="17" name="Grafik 16" descr="Ein Bild, das Logo enthält.&#10;&#10;Automatisch generierte Beschreibung">
            <a:extLst>
              <a:ext uri="{FF2B5EF4-FFF2-40B4-BE49-F238E27FC236}">
                <a16:creationId xmlns:a16="http://schemas.microsoft.com/office/drawing/2014/main" id="{66887B21-7515-DA11-E125-F14C0344D8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039" y="519113"/>
            <a:ext cx="904875" cy="90487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0F6A1E8E-E69C-FAD2-608C-004CA0B578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667" y="4029075"/>
            <a:ext cx="990600" cy="9906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85936562-9E3E-416E-C94A-2138F03286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667" y="5183188"/>
            <a:ext cx="1006475" cy="1006475"/>
          </a:xfrm>
          <a:prstGeom prst="rect">
            <a:avLst/>
          </a:prstGeom>
        </p:spPr>
      </p:pic>
      <p:pic>
        <p:nvPicPr>
          <p:cNvPr id="23" name="Grafik 22" descr="Ein Bild, das Logo enthält.&#10;&#10;Automatisch generierte Beschreibung">
            <a:extLst>
              <a:ext uri="{FF2B5EF4-FFF2-40B4-BE49-F238E27FC236}">
                <a16:creationId xmlns:a16="http://schemas.microsoft.com/office/drawing/2014/main" id="{83CBEBCD-7EFF-4959-7BD5-78CCD44DD4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570" y="5604101"/>
            <a:ext cx="9048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081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96C380-73D9-308E-0BC7-12ABA80C7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287" y="-55672"/>
            <a:ext cx="10515600" cy="1325563"/>
          </a:xfrm>
        </p:spPr>
        <p:txBody>
          <a:bodyPr/>
          <a:lstStyle/>
          <a:p>
            <a:r>
              <a:rPr lang="de-DE" dirty="0"/>
              <a:t>Urban </a:t>
            </a:r>
            <a:r>
              <a:rPr lang="de-DE" dirty="0" err="1"/>
              <a:t>Planning</a:t>
            </a:r>
            <a:r>
              <a:rPr lang="de-DE" dirty="0"/>
              <a:t> - </a:t>
            </a:r>
            <a:r>
              <a:rPr lang="de-DE" dirty="0" err="1"/>
              <a:t>Process</a:t>
            </a:r>
            <a:endParaRPr lang="de-DE" dirty="0"/>
          </a:p>
        </p:txBody>
      </p:sp>
      <p:pic>
        <p:nvPicPr>
          <p:cNvPr id="13" name="Inhaltsplatzhalter 7">
            <a:extLst>
              <a:ext uri="{FF2B5EF4-FFF2-40B4-BE49-F238E27FC236}">
                <a16:creationId xmlns:a16="http://schemas.microsoft.com/office/drawing/2014/main" id="{70EEE1B7-A484-6543-9D11-D364FCAB6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91288" y="26996"/>
            <a:ext cx="2012755" cy="1160229"/>
          </a:xfrm>
          <a:prstGeom prst="rect">
            <a:avLst/>
          </a:prstGeom>
        </p:spPr>
      </p:pic>
      <p:pic>
        <p:nvPicPr>
          <p:cNvPr id="3" name="Vlog denemarken">
            <a:hlinkClick r:id="" action="ppaction://media"/>
            <a:extLst>
              <a:ext uri="{FF2B5EF4-FFF2-40B4-BE49-F238E27FC236}">
                <a16:creationId xmlns:a16="http://schemas.microsoft.com/office/drawing/2014/main" id="{5D0521A3-D08B-5579-3653-760D914BE47E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3465" y="1094005"/>
            <a:ext cx="9868645" cy="5552442"/>
          </a:xfrm>
        </p:spPr>
      </p:pic>
    </p:spTree>
    <p:extLst>
      <p:ext uri="{BB962C8B-B14F-4D97-AF65-F5344CB8AC3E}">
        <p14:creationId xmlns:p14="http://schemas.microsoft.com/office/powerpoint/2010/main" val="56385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1793900-90FA-49F2-B935-C199708F7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B38A93C-ACD9-4DF7-BD6F-E81331B05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590" y="411480"/>
            <a:ext cx="3319114" cy="16984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Urban Planning: </a:t>
            </a:r>
            <a:b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Implementation</a:t>
            </a:r>
          </a:p>
        </p:txBody>
      </p:sp>
      <p:pic>
        <p:nvPicPr>
          <p:cNvPr id="31" name="Inhaltsplatzhalter 15">
            <a:extLst>
              <a:ext uri="{FF2B5EF4-FFF2-40B4-BE49-F238E27FC236}">
                <a16:creationId xmlns:a16="http://schemas.microsoft.com/office/drawing/2014/main" id="{44454DA9-DF48-ABC1-72C6-C024172850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9" r="18284" b="2"/>
          <a:stretch/>
        </p:blipFill>
        <p:spPr>
          <a:xfrm>
            <a:off x="-1" y="2509525"/>
            <a:ext cx="4381499" cy="4348475"/>
          </a:xfrm>
          <a:prstGeom prst="rect">
            <a:avLst/>
          </a:prstGeom>
        </p:spPr>
      </p:pic>
      <p:pic>
        <p:nvPicPr>
          <p:cNvPr id="30" name="Grafik 29" descr="Ein Bild, das Baum, Weide, draußen, Pflanze enthält.&#10;&#10;Automatisch generierte Beschreibung">
            <a:extLst>
              <a:ext uri="{FF2B5EF4-FFF2-40B4-BE49-F238E27FC236}">
                <a16:creationId xmlns:a16="http://schemas.microsoft.com/office/drawing/2014/main" id="{DAF92ADE-575E-5608-57F0-45C7D266C5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5" r="16957" b="4"/>
          <a:stretch/>
        </p:blipFill>
        <p:spPr>
          <a:xfrm>
            <a:off x="8807838" y="-2"/>
            <a:ext cx="3384162" cy="2553431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A2CDF4EC-7B47-436E-927B-575404258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89421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F273D9E-5BEA-459A-918F-AF5ACA258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20494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DFA5EF5-56B1-49EE-B0BB-69B6399FA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46833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FBA73599-6E2A-D3D0-964E-6A229355EF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9" b="3300"/>
          <a:stretch/>
        </p:blipFill>
        <p:spPr>
          <a:xfrm>
            <a:off x="4381498" y="2544949"/>
            <a:ext cx="7810502" cy="4313051"/>
          </a:xfrm>
          <a:prstGeom prst="rect">
            <a:avLst/>
          </a:prstGeom>
        </p:spPr>
      </p:pic>
      <p:pic>
        <p:nvPicPr>
          <p:cNvPr id="45" name="Grafik 44" descr="Ein Bild, das Gebäude enthält.&#10;&#10;Automatisch generierte Beschreibung">
            <a:extLst>
              <a:ext uri="{FF2B5EF4-FFF2-40B4-BE49-F238E27FC236}">
                <a16:creationId xmlns:a16="http://schemas.microsoft.com/office/drawing/2014/main" id="{8F9CE75A-2560-A492-45BA-2F52F125CE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8" y="-18494"/>
            <a:ext cx="4374643" cy="250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11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23" descr="Ein Bild, das Himmel, draußen enthält.&#10;&#10;Automatisch generierte Beschreibung">
            <a:extLst>
              <a:ext uri="{FF2B5EF4-FFF2-40B4-BE49-F238E27FC236}">
                <a16:creationId xmlns:a16="http://schemas.microsoft.com/office/drawing/2014/main" id="{A77CB0C6-7A79-098A-7293-749C68D1BF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/>
          <a:stretch/>
        </p:blipFill>
        <p:spPr>
          <a:xfrm>
            <a:off x="5997574" y="550201"/>
            <a:ext cx="5271430" cy="2812024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797736-36A9-A069-C2F8-146FF75A9E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2" name="Inhaltsplatzhalter 7" descr="Ein Bild, das Gras, Baum, draußen, Pflanze enthält.&#10;&#10;Automatisch generierte Beschreibung">
            <a:extLst>
              <a:ext uri="{FF2B5EF4-FFF2-40B4-BE49-F238E27FC236}">
                <a16:creationId xmlns:a16="http://schemas.microsoft.com/office/drawing/2014/main" id="{F8609EA1-315F-41DD-DFEA-3E123E7112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574" y="3439800"/>
            <a:ext cx="5274607" cy="2896726"/>
          </a:xfrm>
          <a:prstGeom prst="rect">
            <a:avLst/>
          </a:prstGeom>
        </p:spPr>
      </p:pic>
      <p:pic>
        <p:nvPicPr>
          <p:cNvPr id="16" name="Grafik 15" descr="Ein Bild, das draußen, Licht enthält.&#10;&#10;Automatisch generierte Beschreibung">
            <a:extLst>
              <a:ext uri="{FF2B5EF4-FFF2-40B4-BE49-F238E27FC236}">
                <a16:creationId xmlns:a16="http://schemas.microsoft.com/office/drawing/2014/main" id="{E06572D0-D02F-B6F1-1D66-AA3CCC9E8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4" y="3439799"/>
            <a:ext cx="5157787" cy="2896726"/>
          </a:xfrm>
          <a:prstGeom prst="rect">
            <a:avLst/>
          </a:prstGeom>
        </p:spPr>
      </p:pic>
      <p:pic>
        <p:nvPicPr>
          <p:cNvPr id="17" name="Inhaltsplatzhalter 7" descr="Ein Bild, das Wasser, Himmel, Natur, draußen enthält.&#10;&#10;Automatisch generierte Beschreibung">
            <a:extLst>
              <a:ext uri="{FF2B5EF4-FFF2-40B4-BE49-F238E27FC236}">
                <a16:creationId xmlns:a16="http://schemas.microsoft.com/office/drawing/2014/main" id="{CEBAC1D0-25A4-E442-08D3-8F5E60A0F4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5" y="550201"/>
            <a:ext cx="5157787" cy="28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24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44CCE9-C998-6FF7-B3ED-F26B2566E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7811DAA-6340-B9DA-41C5-AAAB7B105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E902AC5-2EC8-6E3D-EDD8-2D5655FD8B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1" name="Grafik 30" descr="Ein Bild, das Baum, draußen, Straße, Licht enthält.&#10;&#10;Automatisch generierte Beschreibung">
            <a:extLst>
              <a:ext uri="{FF2B5EF4-FFF2-40B4-BE49-F238E27FC236}">
                <a16:creationId xmlns:a16="http://schemas.microsoft.com/office/drawing/2014/main" id="{C2C6FAE4-423A-9AF1-F2ED-2D6C4558EF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375"/>
            <a:ext cx="12350211" cy="5014119"/>
          </a:xfrm>
          <a:prstGeom prst="rect">
            <a:avLst/>
          </a:prstGeom>
        </p:spPr>
      </p:pic>
      <p:sp>
        <p:nvSpPr>
          <p:cNvPr id="33" name="Inhaltsplatzhalter 32">
            <a:extLst>
              <a:ext uri="{FF2B5EF4-FFF2-40B4-BE49-F238E27FC236}">
                <a16:creationId xmlns:a16="http://schemas.microsoft.com/office/drawing/2014/main" id="{AD01A449-4967-3D67-287B-6715A712A5D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5" name="Inhaltsplatzhalter 34">
            <a:extLst>
              <a:ext uri="{FF2B5EF4-FFF2-40B4-BE49-F238E27FC236}">
                <a16:creationId xmlns:a16="http://schemas.microsoft.com/office/drawing/2014/main" id="{D66907A0-964B-7AAB-11E1-A84654196EC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4160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55A9CD-287E-310F-C818-DFD6B717D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B83BE2C-EFAE-AAE1-F91F-A0C9FEFAFB6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75227CA-4DCA-C284-3D32-D04E1AE3E0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59A587-B318-D12B-DA60-001C6A41F79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3C6C9B6-307C-FA1C-10E8-28729D5BCE1B}"/>
              </a:ext>
            </a:extLst>
          </p:cNvPr>
          <p:cNvSpPr/>
          <p:nvPr/>
        </p:nvSpPr>
        <p:spPr>
          <a:xfrm>
            <a:off x="-152400" y="1066800"/>
            <a:ext cx="12344400" cy="512286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Inhaltsplatzhalter 24" descr="Ein Bild, das Text, draußen, Wasser, Wasserfahrzeug enthält.&#10;&#10;Automatisch generierte Beschreibung">
            <a:extLst>
              <a:ext uri="{FF2B5EF4-FFF2-40B4-BE49-F238E27FC236}">
                <a16:creationId xmlns:a16="http://schemas.microsoft.com/office/drawing/2014/main" id="{4D90D932-C07B-81FE-ED35-83A7C48EE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6701" y="1866900"/>
            <a:ext cx="13087353" cy="349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392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Video zonder titel ‐ Gemaakt met Clipchamp">
            <a:hlinkClick r:id="" action="ppaction://media"/>
            <a:extLst>
              <a:ext uri="{FF2B5EF4-FFF2-40B4-BE49-F238E27FC236}">
                <a16:creationId xmlns:a16="http://schemas.microsoft.com/office/drawing/2014/main" id="{0FEDCF85-6030-4803-3E49-8B81559155B8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6150" y="333375"/>
            <a:ext cx="10396538" cy="5856288"/>
          </a:xfrm>
        </p:spPr>
      </p:pic>
    </p:spTree>
    <p:extLst>
      <p:ext uri="{BB962C8B-B14F-4D97-AF65-F5344CB8AC3E}">
        <p14:creationId xmlns:p14="http://schemas.microsoft.com/office/powerpoint/2010/main" val="30080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6A672BB6-D78B-CFB1-AD82-CF5BCAF79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864" y="5467502"/>
            <a:ext cx="5103909" cy="1325563"/>
          </a:xfrm>
        </p:spPr>
        <p:txBody>
          <a:bodyPr>
            <a:normAutofit/>
          </a:bodyPr>
          <a:lstStyle/>
          <a:p>
            <a:r>
              <a:rPr lang="de-DE" sz="3200" b="1" err="1">
                <a:latin typeface="Bradley Hand ITC" panose="03070402050302030203" pitchFamily="66" charset="0"/>
              </a:rPr>
              <a:t>Thanks</a:t>
            </a:r>
            <a:r>
              <a:rPr lang="de-DE" sz="3200" b="1">
                <a:latin typeface="Bradley Hand ITC" panose="03070402050302030203" pitchFamily="66" charset="0"/>
              </a:rPr>
              <a:t> </a:t>
            </a:r>
            <a:r>
              <a:rPr lang="de-DE" sz="3200" b="1" err="1">
                <a:latin typeface="Bradley Hand ITC" panose="03070402050302030203" pitchFamily="66" charset="0"/>
              </a:rPr>
              <a:t>for</a:t>
            </a:r>
            <a:r>
              <a:rPr lang="de-DE" sz="3200" b="1">
                <a:latin typeface="Bradley Hand ITC" panose="03070402050302030203" pitchFamily="66" charset="0"/>
              </a:rPr>
              <a:t> </a:t>
            </a:r>
            <a:r>
              <a:rPr lang="de-DE" sz="3200" b="1" err="1">
                <a:latin typeface="Bradley Hand ITC" panose="03070402050302030203" pitchFamily="66" charset="0"/>
              </a:rPr>
              <a:t>your</a:t>
            </a:r>
            <a:r>
              <a:rPr lang="de-DE" sz="3200" b="1">
                <a:latin typeface="Bradley Hand ITC" panose="03070402050302030203" pitchFamily="66" charset="0"/>
              </a:rPr>
              <a:t> </a:t>
            </a:r>
            <a:r>
              <a:rPr lang="de-DE" sz="3200" b="1" err="1">
                <a:latin typeface="Bradley Hand ITC" panose="03070402050302030203" pitchFamily="66" charset="0"/>
              </a:rPr>
              <a:t>attention</a:t>
            </a:r>
            <a:r>
              <a:rPr lang="de-DE" sz="3200" b="1">
                <a:latin typeface="Bradley Hand ITC" panose="03070402050302030203" pitchFamily="66" charset="0"/>
              </a:rPr>
              <a:t>!</a:t>
            </a:r>
          </a:p>
        </p:txBody>
      </p:sp>
      <p:pic>
        <p:nvPicPr>
          <p:cNvPr id="23" name="Grafik 22" descr="Ein Bild, das Text, Whiteboard enthält.&#10;&#10;Automatisch generierte Beschreibung">
            <a:extLst>
              <a:ext uri="{FF2B5EF4-FFF2-40B4-BE49-F238E27FC236}">
                <a16:creationId xmlns:a16="http://schemas.microsoft.com/office/drawing/2014/main" id="{A120A524-9F76-A381-646A-98A0EDEA38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889" b="21667"/>
          <a:stretch/>
        </p:blipFill>
        <p:spPr>
          <a:xfrm rot="5400000">
            <a:off x="4256881" y="1084118"/>
            <a:ext cx="3166467" cy="4762500"/>
          </a:xfrm>
          <a:prstGeom prst="rect">
            <a:avLst/>
          </a:prstGeom>
        </p:spPr>
      </p:pic>
      <p:pic>
        <p:nvPicPr>
          <p:cNvPr id="21" name="Grafik 20" descr="Ein Bild, das Text, Spiegel, Bilderrahmen enthält.&#10;&#10;Automatisch generierte Beschreibung">
            <a:extLst>
              <a:ext uri="{FF2B5EF4-FFF2-40B4-BE49-F238E27FC236}">
                <a16:creationId xmlns:a16="http://schemas.microsoft.com/office/drawing/2014/main" id="{1EEFB9D3-A2A0-4612-59A1-95DCA448C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412" y="1341293"/>
            <a:ext cx="5821903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68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d52e83c-26cb-4b98-a54a-f71ab73e63b4">
      <Terms xmlns="http://schemas.microsoft.com/office/infopath/2007/PartnerControls"/>
    </lcf76f155ced4ddcb4097134ff3c332f>
    <TaxCatchAll xmlns="f7c5c254-76ca-4e37-b514-79eb2c6af93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D7168FEB0D8248BB2B24BB1803B0B4" ma:contentTypeVersion="13" ma:contentTypeDescription="Een nieuw document maken." ma:contentTypeScope="" ma:versionID="5db6d21350e1f25d661c7a7ce7ba8256">
  <xsd:schema xmlns:xsd="http://www.w3.org/2001/XMLSchema" xmlns:xs="http://www.w3.org/2001/XMLSchema" xmlns:p="http://schemas.microsoft.com/office/2006/metadata/properties" xmlns:ns2="dd52e83c-26cb-4b98-a54a-f71ab73e63b4" xmlns:ns3="f7c5c254-76ca-4e37-b514-79eb2c6af939" targetNamespace="http://schemas.microsoft.com/office/2006/metadata/properties" ma:root="true" ma:fieldsID="060e5a92e049c966a09d02fa71db34f7" ns2:_="" ns3:_="">
    <xsd:import namespace="dd52e83c-26cb-4b98-a54a-f71ab73e63b4"/>
    <xsd:import namespace="f7c5c254-76ca-4e37-b514-79eb2c6af9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52e83c-26cb-4b98-a54a-f71ab73e63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9d9af33d-1c7e-4655-8224-df3a670842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c5c254-76ca-4e37-b514-79eb2c6af93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1363a0a-eff9-4356-872b-4c3e9ef958e2}" ma:internalName="TaxCatchAll" ma:showField="CatchAllData" ma:web="f7c5c254-76ca-4e37-b514-79eb2c6af9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271449-8C86-482B-A203-8CE75E55435C}">
  <ds:schemaRefs>
    <ds:schemaRef ds:uri="http://schemas.microsoft.com/office/2006/metadata/properties"/>
    <ds:schemaRef ds:uri="http://schemas.microsoft.com/office/infopath/2007/PartnerControls"/>
    <ds:schemaRef ds:uri="dd52e83c-26cb-4b98-a54a-f71ab73e63b4"/>
    <ds:schemaRef ds:uri="f7c5c254-76ca-4e37-b514-79eb2c6af939"/>
  </ds:schemaRefs>
</ds:datastoreItem>
</file>

<file path=customXml/itemProps2.xml><?xml version="1.0" encoding="utf-8"?>
<ds:datastoreItem xmlns:ds="http://schemas.openxmlformats.org/officeDocument/2006/customXml" ds:itemID="{7896A35A-60D2-45DB-95CA-F573378685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52e83c-26cb-4b98-a54a-f71ab73e63b4"/>
    <ds:schemaRef ds:uri="f7c5c254-76ca-4e37-b514-79eb2c6af9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CE27BE-434C-41E6-821C-21E08FDB28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4328</TotalTime>
  <Words>393</Words>
  <Application>Microsoft Office PowerPoint</Application>
  <PresentationFormat>Breedbeeld</PresentationFormat>
  <Paragraphs>52</Paragraphs>
  <Slides>14</Slides>
  <Notes>0</Notes>
  <HiddenSlides>0</HiddenSlides>
  <MMClips>2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1" baseType="lpstr">
      <vt:lpstr>Aharoni</vt:lpstr>
      <vt:lpstr>Arial</vt:lpstr>
      <vt:lpstr>Bahnschrift SemiBold</vt:lpstr>
      <vt:lpstr>Bradley Hand ITC</vt:lpstr>
      <vt:lpstr>Calibri</vt:lpstr>
      <vt:lpstr>Calibri Light</vt:lpstr>
      <vt:lpstr>Office</vt:lpstr>
      <vt:lpstr>PIER 3 – Social &amp; Sustainable Urban Planning</vt:lpstr>
      <vt:lpstr>Urban Design – Planning </vt:lpstr>
      <vt:lpstr>PowerPoint-presentatie</vt:lpstr>
      <vt:lpstr>Sustainability</vt:lpstr>
      <vt:lpstr>Sustainability</vt:lpstr>
      <vt:lpstr>Architecture</vt:lpstr>
      <vt:lpstr>Architecture</vt:lpstr>
      <vt:lpstr>Urban Planning - Process</vt:lpstr>
      <vt:lpstr>Urban Planning:  Implementation</vt:lpstr>
      <vt:lpstr>PowerPoint-presentatie</vt:lpstr>
      <vt:lpstr>PowerPoint-presentatie</vt:lpstr>
      <vt:lpstr>PowerPoint-presentatie</vt:lpstr>
      <vt:lpstr>PowerPoint-presentatie</vt:lpstr>
      <vt:lpstr>Thanks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PIER 3 – Social &amp; Sustainable Urban Planning</dc:title>
  <dc:creator>Merle  Schöttner (315782)</dc:creator>
  <cp:lastModifiedBy>De Wulf Jarn</cp:lastModifiedBy>
  <cp:revision>4</cp:revision>
  <dcterms:created xsi:type="dcterms:W3CDTF">2023-03-30T11:15:27Z</dcterms:created>
  <dcterms:modified xsi:type="dcterms:W3CDTF">2023-04-03T06:58:11Z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0x010100D5D7168FEB0D8248BB2B24BB1803B0B4</vt:lpwstr>
  </property>
</Properties>
</file>